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21"/>
  </p:notesMasterIdLst>
  <p:handoutMasterIdLst>
    <p:handoutMasterId r:id="rId22"/>
  </p:handoutMasterIdLst>
  <p:sldIdLst>
    <p:sldId id="257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4" r:id="rId19"/>
    <p:sldId id="26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8A3"/>
    <a:srgbClr val="848A8E"/>
    <a:srgbClr val="C9D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2600763-A77A-4F54-B3DC-381A3DBA5ED2}" v="2" dt="2024-02-06T10:23:13.7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151"/>
    <p:restoredTop sz="95903"/>
  </p:normalViewPr>
  <p:slideViewPr>
    <p:cSldViewPr snapToGrid="0" snapToObjects="1">
      <p:cViewPr varScale="1">
        <p:scale>
          <a:sx n="86" d="100"/>
          <a:sy n="86" d="100"/>
        </p:scale>
        <p:origin x="73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06" d="100"/>
          <a:sy n="106" d="100"/>
        </p:scale>
        <p:origin x="336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C7DAD51-CD89-CF4F-B9E5-5C528BC0F6D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F4C2C2-C401-4E4C-A83A-E6FBCE1CB46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102DC3-35C5-544D-9C10-59BB7ACD3784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3B8510-8104-AB4D-AB6D-76306AB821E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9BA4B0-D8C4-1C42-8551-DB02558A98B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C34A9D-8BE1-1F4E-AECC-F60E2BDC0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22709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B01DD6-2A08-A645-A6CD-BF0603C7B9F3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FA3BFD-01C6-BA46-A16D-D056D5FCF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49270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45F4C04-DC61-644B-B83D-8676716333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292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6264226-47A2-3148-9E12-1989A1E707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581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063DC2BE-5F05-1E48-B5C4-218D40F550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253331"/>
            <a:ext cx="938645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08F869CD-B101-A44B-93D6-F4FA962905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7"/>
            <a:ext cx="9386454" cy="65087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Table of Contents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9C6596C-DF79-294C-95D2-7C39224A75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4608" y="6356353"/>
            <a:ext cx="830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C9D300"/>
                </a:solidFill>
              </a:defRPr>
            </a:lvl1pPr>
          </a:lstStyle>
          <a:p>
            <a:fld id="{C9398648-9D98-E340-B18B-19C0B8E6C3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5391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30FB910-CFF2-8A42-8433-A5B619EEE7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CF82A9A1-4D9C-EB4E-AA48-705E3B9D20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7"/>
            <a:ext cx="10515600" cy="65087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ED875DE-E38E-7F46-8F46-906D2DD8FE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Round Single Corner Rectangle 9">
            <a:extLst>
              <a:ext uri="{FF2B5EF4-FFF2-40B4-BE49-F238E27FC236}">
                <a16:creationId xmlns:a16="http://schemas.microsoft.com/office/drawing/2014/main" id="{5C475236-3F82-2145-B0ED-366F67547B08}"/>
              </a:ext>
            </a:extLst>
          </p:cNvPr>
          <p:cNvSpPr/>
          <p:nvPr userDrawn="1"/>
        </p:nvSpPr>
        <p:spPr>
          <a:xfrm flipH="1">
            <a:off x="9984608" y="6231133"/>
            <a:ext cx="1377166" cy="626868"/>
          </a:xfrm>
          <a:prstGeom prst="round1Rect">
            <a:avLst>
              <a:gd name="adj" fmla="val 50000"/>
            </a:avLst>
          </a:prstGeom>
          <a:solidFill>
            <a:srgbClr val="0068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4EA32B18-3384-2B4D-9DF1-06E720B966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4608" y="6356353"/>
            <a:ext cx="830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C9D300"/>
                </a:solidFill>
              </a:defRPr>
            </a:lvl1pPr>
          </a:lstStyle>
          <a:p>
            <a:fld id="{C9398648-9D98-E340-B18B-19C0B8E6C3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ound Single Corner Rectangle 11">
            <a:extLst>
              <a:ext uri="{FF2B5EF4-FFF2-40B4-BE49-F238E27FC236}">
                <a16:creationId xmlns:a16="http://schemas.microsoft.com/office/drawing/2014/main" id="{950AA7A2-6C17-804B-AA97-5644258F7AAE}"/>
              </a:ext>
            </a:extLst>
          </p:cNvPr>
          <p:cNvSpPr/>
          <p:nvPr userDrawn="1"/>
        </p:nvSpPr>
        <p:spPr>
          <a:xfrm flipH="1">
            <a:off x="10814834" y="6077415"/>
            <a:ext cx="1377166" cy="780585"/>
          </a:xfrm>
          <a:prstGeom prst="round1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8A13C02-2841-4645-8A0D-BB9BD26235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85892" y="6261332"/>
            <a:ext cx="10350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412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6118FD8-6A9E-5A46-94C9-688277E50E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CF82A9A1-4D9C-EB4E-AA48-705E3B9D20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7"/>
            <a:ext cx="6070600" cy="120459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ED875DE-E38E-7F46-8F46-906D2DD8FE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7184"/>
            <a:ext cx="6070600" cy="35472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CED186A1-BD75-824E-AED0-61F6684140E0}"/>
              </a:ext>
            </a:extLst>
          </p:cNvPr>
          <p:cNvSpPr/>
          <p:nvPr userDrawn="1"/>
        </p:nvSpPr>
        <p:spPr>
          <a:xfrm flipH="1">
            <a:off x="9984608" y="6231133"/>
            <a:ext cx="1377166" cy="626868"/>
          </a:xfrm>
          <a:prstGeom prst="round1Rect">
            <a:avLst>
              <a:gd name="adj" fmla="val 50000"/>
            </a:avLst>
          </a:prstGeom>
          <a:solidFill>
            <a:srgbClr val="0068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7B8F532D-B3B9-304B-93C9-88BD169FB9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4608" y="6356353"/>
            <a:ext cx="830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C9D300"/>
                </a:solidFill>
              </a:defRPr>
            </a:lvl1pPr>
          </a:lstStyle>
          <a:p>
            <a:fld id="{C9398648-9D98-E340-B18B-19C0B8E6C3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ound Single Corner Rectangle 12">
            <a:extLst>
              <a:ext uri="{FF2B5EF4-FFF2-40B4-BE49-F238E27FC236}">
                <a16:creationId xmlns:a16="http://schemas.microsoft.com/office/drawing/2014/main" id="{3FDE5B62-76A5-B04C-B3BE-65CF90BA1B68}"/>
              </a:ext>
            </a:extLst>
          </p:cNvPr>
          <p:cNvSpPr/>
          <p:nvPr userDrawn="1"/>
        </p:nvSpPr>
        <p:spPr>
          <a:xfrm flipH="1">
            <a:off x="10814834" y="6077415"/>
            <a:ext cx="1377166" cy="780585"/>
          </a:xfrm>
          <a:prstGeom prst="round1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96888DC-7A4A-A942-A086-F7C61936CC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85892" y="6261332"/>
            <a:ext cx="10350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264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253331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6BF7574F-7B97-2445-99F1-832C5EA461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7"/>
            <a:ext cx="10515600" cy="65087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8308297-ADA7-3A48-844B-01B0E396FD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4608" y="6356353"/>
            <a:ext cx="830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C9D300"/>
                </a:solidFill>
              </a:defRPr>
            </a:lvl1pPr>
          </a:lstStyle>
          <a:p>
            <a:fld id="{C9398648-9D98-E340-B18B-19C0B8E6C3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662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253332"/>
            <a:ext cx="5157787" cy="497977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1988638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253332"/>
            <a:ext cx="5183188" cy="497977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988638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7685D658-13C5-0746-AF17-B55E7B1B01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7"/>
            <a:ext cx="10515600" cy="65087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/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FEBE44B1-739A-A54A-8F5C-42CBDD07C2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984608" y="6356353"/>
            <a:ext cx="830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C9D300"/>
                </a:solidFill>
              </a:defRPr>
            </a:lvl1pPr>
          </a:lstStyle>
          <a:p>
            <a:fld id="{C9398648-9D98-E340-B18B-19C0B8E6C3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174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7"/>
            <a:ext cx="10515600" cy="5802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CD5EB2-C442-3447-A85C-2009082C25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4608" y="6356353"/>
            <a:ext cx="830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C9D300"/>
                </a:solidFill>
              </a:defRPr>
            </a:lvl1pPr>
          </a:lstStyle>
          <a:p>
            <a:fld id="{C9398648-9D98-E340-B18B-19C0B8E6C3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717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C419324-1E09-5247-BFD9-C5952D876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4608" y="6356353"/>
            <a:ext cx="830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C9D300"/>
                </a:solidFill>
              </a:defRPr>
            </a:lvl1pPr>
          </a:lstStyle>
          <a:p>
            <a:fld id="{C9398648-9D98-E340-B18B-19C0B8E6C3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971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253331"/>
            <a:ext cx="6172200" cy="4280224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1253332"/>
            <a:ext cx="3932237" cy="42881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AA64DAB7-2BD6-9A4D-B5AE-7E821AF558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7"/>
            <a:ext cx="10515600" cy="65087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/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4F9EE8AF-30B2-754E-99A7-BEC222B6A7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4608" y="6356353"/>
            <a:ext cx="830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C9D300"/>
                </a:solidFill>
              </a:defRPr>
            </a:lvl1pPr>
          </a:lstStyle>
          <a:p>
            <a:fld id="{C9398648-9D98-E340-B18B-19C0B8E6C3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8577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3DC392D9-05C3-7A4F-94EA-1A0110AFDDC8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0185081" y="0"/>
            <a:ext cx="2006919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65087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53331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Round Single Corner Rectangle 17">
            <a:extLst>
              <a:ext uri="{FF2B5EF4-FFF2-40B4-BE49-F238E27FC236}">
                <a16:creationId xmlns:a16="http://schemas.microsoft.com/office/drawing/2014/main" id="{7D62CA62-A67B-9347-98E4-E734DA36BDD7}"/>
              </a:ext>
            </a:extLst>
          </p:cNvPr>
          <p:cNvSpPr/>
          <p:nvPr userDrawn="1"/>
        </p:nvSpPr>
        <p:spPr>
          <a:xfrm flipH="1">
            <a:off x="9984608" y="6231133"/>
            <a:ext cx="1377166" cy="626868"/>
          </a:xfrm>
          <a:prstGeom prst="round1Rect">
            <a:avLst>
              <a:gd name="adj" fmla="val 50000"/>
            </a:avLst>
          </a:prstGeom>
          <a:solidFill>
            <a:srgbClr val="0068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0470765F-28EC-C240-A1D1-3908DBF2C7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4608" y="6356353"/>
            <a:ext cx="830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C9D300"/>
                </a:solidFill>
              </a:defRPr>
            </a:lvl1pPr>
          </a:lstStyle>
          <a:p>
            <a:fld id="{C9398648-9D98-E340-B18B-19C0B8E6C3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ound Single Corner Rectangle 9">
            <a:extLst>
              <a:ext uri="{FF2B5EF4-FFF2-40B4-BE49-F238E27FC236}">
                <a16:creationId xmlns:a16="http://schemas.microsoft.com/office/drawing/2014/main" id="{A8575D0A-44FB-D849-9431-60F631B87832}"/>
              </a:ext>
            </a:extLst>
          </p:cNvPr>
          <p:cNvSpPr/>
          <p:nvPr userDrawn="1"/>
        </p:nvSpPr>
        <p:spPr>
          <a:xfrm flipH="1">
            <a:off x="10814834" y="6077415"/>
            <a:ext cx="1377166" cy="780585"/>
          </a:xfrm>
          <a:prstGeom prst="round1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4DF2301-A801-B24F-8B9A-6F4E9D101AB6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985892" y="6261332"/>
            <a:ext cx="10350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498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9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70" r:id="rId1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068A3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848A8E"/>
          </a:solidFill>
          <a:latin typeface="Century Gothic" panose="020B0502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848A8E"/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848A8E"/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848A8E"/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848A8E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technofaq.org/posts/2018/12/instagram-the-modern-day-photo-album-for-your-business/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-sa/3.0/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cityterritoryarchitecture.springeropen.com/articles/10.1186/s40410-018-0091-7" TargetMode="Externa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/3.0/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34078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s.ramon@herts.ac.uk" TargetMode="External"/><Relationship Id="rId2" Type="http://schemas.openxmlformats.org/officeDocument/2006/relationships/hyperlink" Target="mailto:AyeshaProut@cygnethealth.co.uk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Joanna.Fox@aru.ac.uk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bluediamondgallery.com/handwriting/t/training.html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sa/3.0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bluediamondgallery.com/handwriting/t/training.html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sa/3.0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Joanna.Fox@aru.ac.uk" TargetMode="External"/><Relationship Id="rId2" Type="http://schemas.openxmlformats.org/officeDocument/2006/relationships/hyperlink" Target="mailto:s.ramon@herts.ac.uk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sunset-iphone-phone-camera-phone-1192780/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qsels.com/en/public-domain-photo-zvyze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IfP9I2Ufxl0?si=KOStVoqW16gRgy6D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technofaq.org/posts/2018/12/instagram-the-modern-day-photo-album-for-your-business/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-sa/3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AD410-552A-7848-B478-0B74B6BD8FF4}"/>
              </a:ext>
            </a:extLst>
          </p:cNvPr>
          <p:cNvSpPr txBox="1">
            <a:spLocks/>
          </p:cNvSpPr>
          <p:nvPr/>
        </p:nvSpPr>
        <p:spPr>
          <a:xfrm>
            <a:off x="838200" y="2097208"/>
            <a:ext cx="10515600" cy="160325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4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67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EMERALD Study</a:t>
            </a:r>
            <a:br>
              <a:rPr lang="en-GB" sz="6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GB" sz="67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EMpowering</a:t>
            </a:r>
            <a:r>
              <a:rPr lang="en-GB" sz="67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Enabling Resilience And Living with Dignity:</a:t>
            </a:r>
            <a:br>
              <a:rPr lang="en-GB" sz="6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GB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br>
              <a:rPr lang="en-GB" sz="5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sz="5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00FDE28-2EEF-5049-8B95-9B764E5F5E5D}"/>
              </a:ext>
            </a:extLst>
          </p:cNvPr>
          <p:cNvSpPr txBox="1">
            <a:spLocks/>
          </p:cNvSpPr>
          <p:nvPr/>
        </p:nvSpPr>
        <p:spPr>
          <a:xfrm>
            <a:off x="838200" y="2914650"/>
            <a:ext cx="10515600" cy="51435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Evaluating new interventions for females participants in </a:t>
            </a:r>
            <a:r>
              <a:rPr lang="en-GB" sz="2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Roseacre</a:t>
            </a:r>
            <a:r>
              <a:rPr lang="en-GB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Ward  Session 2</a:t>
            </a:r>
          </a:p>
          <a:p>
            <a:pPr algn="l"/>
            <a:endParaRPr lang="en-GB" sz="2800" b="1" dirty="0">
              <a:solidFill>
                <a:srgbClr val="C9D3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2800" b="1" dirty="0">
                <a:solidFill>
                  <a:srgbClr val="C9D3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Professor Shula Ramon</a:t>
            </a:r>
          </a:p>
          <a:p>
            <a:pPr algn="l"/>
            <a:r>
              <a:rPr lang="en-GB" sz="2800" b="1" dirty="0">
                <a:solidFill>
                  <a:srgbClr val="C9D3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Associate Professor Joanna Fox</a:t>
            </a:r>
            <a:endParaRPr lang="en-US" sz="2800" b="1" dirty="0">
              <a:solidFill>
                <a:srgbClr val="C9D3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295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B7CDC-7788-20D2-68D3-176E4F5BB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 fontScale="90000"/>
          </a:bodyPr>
          <a:lstStyle/>
          <a:p>
            <a:r>
              <a:rPr lang="en-GB" sz="4600"/>
              <a:t>Which photos not to take</a:t>
            </a:r>
            <a:br>
              <a:rPr lang="en-GB" sz="4600"/>
            </a:br>
            <a:r>
              <a:rPr lang="en-GB" sz="4600"/>
              <a:t>The Don’ts</a:t>
            </a:r>
          </a:p>
        </p:txBody>
      </p:sp>
      <p:pic>
        <p:nvPicPr>
          <p:cNvPr id="5" name="Picture 4" descr="A hand holding a cell phone">
            <a:extLst>
              <a:ext uri="{FF2B5EF4-FFF2-40B4-BE49-F238E27FC236}">
                <a16:creationId xmlns:a16="http://schemas.microsoft.com/office/drawing/2014/main" id="{1D77C471-F6A0-D131-CD73-B8985E5AD5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7299" r="27370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EE228A-E814-8F03-6816-148CFF532C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 fontScale="92500"/>
          </a:bodyPr>
          <a:lstStyle/>
          <a:p>
            <a:r>
              <a:rPr lang="en-GB" sz="2200" dirty="0"/>
              <a:t>Don’t take photos of staff</a:t>
            </a:r>
          </a:p>
          <a:p>
            <a:r>
              <a:rPr lang="en-GB" sz="2200" dirty="0"/>
              <a:t>Don’t take pictures of people who can be identified without their formal permission </a:t>
            </a:r>
          </a:p>
          <a:p>
            <a:r>
              <a:rPr lang="en-GB" sz="2200" dirty="0"/>
              <a:t>Don’t take photos of self-harm or intended self-harm</a:t>
            </a:r>
          </a:p>
          <a:p>
            <a:r>
              <a:rPr lang="en-GB" sz="2200" dirty="0"/>
              <a:t>Don’t take pictures of other people in distress</a:t>
            </a:r>
          </a:p>
          <a:p>
            <a:r>
              <a:rPr lang="en-GB" sz="2200" dirty="0"/>
              <a:t>Don’t take pictures of people not able to give consent </a:t>
            </a:r>
          </a:p>
          <a:p>
            <a:r>
              <a:rPr lang="en-GB" sz="2200" dirty="0"/>
              <a:t>Don’t take pictures of people under the age of 18-years-old</a:t>
            </a:r>
          </a:p>
          <a:p>
            <a:endParaRPr lang="en-GB" sz="2200" dirty="0"/>
          </a:p>
          <a:p>
            <a:endParaRPr lang="en-GB" sz="2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03D397-173E-B007-0840-550ED040C008}"/>
              </a:ext>
            </a:extLst>
          </p:cNvPr>
          <p:cNvSpPr txBox="1"/>
          <p:nvPr/>
        </p:nvSpPr>
        <p:spPr>
          <a:xfrm>
            <a:off x="9751909" y="6657945"/>
            <a:ext cx="2440091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GB" sz="700">
                <a:solidFill>
                  <a:srgbClr val="FFFFFF"/>
                </a:solidFill>
                <a:hlinkClick r:id="rId3" tooltip="https://technofaq.org/posts/2018/12/instagram-the-modern-day-photo-album-for-your-business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GB" sz="700">
                <a:solidFill>
                  <a:srgbClr val="FFFFFF"/>
                </a:solidFill>
              </a:rPr>
              <a:t> by Unknown Author is licensed under </a:t>
            </a:r>
            <a:r>
              <a:rPr lang="en-GB" sz="700">
                <a:solidFill>
                  <a:srgbClr val="FFFFFF"/>
                </a:solidFill>
                <a:hlinkClick r:id="rId4" tooltip="https://creativecommons.org/licenses/by-nc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BY-SA-NC</a:t>
            </a:r>
            <a:endParaRPr lang="en-GB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5178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3D0C4-9893-75B7-55D2-B3371D6C1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626" y="680482"/>
            <a:ext cx="2955852" cy="328312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2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Gaining permission</a:t>
            </a:r>
            <a:br>
              <a:rPr lang="en-US" sz="2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</a:br>
            <a:br>
              <a:rPr lang="en-US" sz="2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US" sz="2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Fill in the consent form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EC59CDE-C6D3-5ECC-4A85-D43B61B0C8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82108" y="369456"/>
            <a:ext cx="7989455" cy="6289962"/>
          </a:xfrm>
        </p:spPr>
      </p:pic>
    </p:spTree>
    <p:extLst>
      <p:ext uri="{BB962C8B-B14F-4D97-AF65-F5344CB8AC3E}">
        <p14:creationId xmlns:p14="http://schemas.microsoft.com/office/powerpoint/2010/main" val="32380153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D9D8B-51F6-D234-B2D6-C21414AD6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>
            <a:normAutofit/>
          </a:bodyPr>
          <a:lstStyle/>
          <a:p>
            <a:r>
              <a:rPr lang="en-GB" dirty="0"/>
              <a:t>Why consent is necessary?</a:t>
            </a:r>
          </a:p>
        </p:txBody>
      </p:sp>
      <p:pic>
        <p:nvPicPr>
          <p:cNvPr id="5" name="Picture 4" descr="A person with a white shirt&#10;&#10;Description automatically generated">
            <a:extLst>
              <a:ext uri="{FF2B5EF4-FFF2-40B4-BE49-F238E27FC236}">
                <a16:creationId xmlns:a16="http://schemas.microsoft.com/office/drawing/2014/main" id="{33AE4702-8973-5EEA-9816-50977EE989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9705" r="20126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D93BC0-50AA-D04C-C45F-DF17B0C1D0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3788" y="2333297"/>
            <a:ext cx="4840010" cy="3843666"/>
          </a:xfrm>
        </p:spPr>
        <p:txBody>
          <a:bodyPr>
            <a:normAutofit/>
          </a:bodyPr>
          <a:lstStyle/>
          <a:p>
            <a:r>
              <a:rPr lang="en-GB" sz="2000" dirty="0"/>
              <a:t>Why do you think we need to ask people for their permission to take their photo?</a:t>
            </a:r>
          </a:p>
          <a:p>
            <a:pPr lvl="1"/>
            <a:r>
              <a:rPr lang="en-GB" sz="2000" dirty="0"/>
              <a:t>They own their own image</a:t>
            </a:r>
          </a:p>
          <a:p>
            <a:pPr lvl="1"/>
            <a:r>
              <a:rPr lang="en-GB" sz="2000" dirty="0"/>
              <a:t>They have the right to know how their image is used</a:t>
            </a:r>
          </a:p>
          <a:p>
            <a:pPr lvl="1"/>
            <a:r>
              <a:rPr lang="en-GB" sz="2000" dirty="0"/>
              <a:t>They may not want to appear in a study</a:t>
            </a:r>
          </a:p>
          <a:p>
            <a:pPr marL="457200" lvl="1" indent="0">
              <a:buNone/>
            </a:pPr>
            <a:endParaRPr lang="en-GB" sz="2000" dirty="0"/>
          </a:p>
          <a:p>
            <a:pPr marL="457200" lvl="1" indent="0">
              <a:buNone/>
            </a:pPr>
            <a:r>
              <a:rPr lang="en-GB" sz="2000" dirty="0"/>
              <a:t>Without consent, their face will be blurred for the purposes of the study.</a:t>
            </a:r>
          </a:p>
          <a:p>
            <a:endParaRPr lang="en-GB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DFA631-3DE9-325D-F84F-C2294F6DAF51}"/>
              </a:ext>
            </a:extLst>
          </p:cNvPr>
          <p:cNvSpPr txBox="1"/>
          <p:nvPr/>
        </p:nvSpPr>
        <p:spPr>
          <a:xfrm>
            <a:off x="10005184" y="6657945"/>
            <a:ext cx="2186816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GB" sz="700">
                <a:solidFill>
                  <a:srgbClr val="FFFFFF"/>
                </a:solidFill>
                <a:hlinkClick r:id="rId3" tooltip="https://cityterritoryarchitecture.springeropen.com/articles/10.1186/s40410-018-0091-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GB" sz="700">
                <a:solidFill>
                  <a:srgbClr val="FFFFFF"/>
                </a:solidFill>
              </a:rPr>
              <a:t> by Unknown Author is licensed under </a:t>
            </a:r>
            <a:r>
              <a:rPr lang="en-GB" sz="700">
                <a:solidFill>
                  <a:srgbClr val="FFFFFF"/>
                </a:solidFill>
                <a:hlinkClick r:id="rId4" tooltip="https://creativecommons.org/licenses/by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</a:t>
            </a:r>
            <a:endParaRPr lang="en-GB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74246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90034-A522-8009-CF2D-4002BE92E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to send the photo to 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174408-33A8-85C8-7EBB-483E192CB6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 the two weeks before the interview</a:t>
            </a:r>
          </a:p>
          <a:p>
            <a:r>
              <a:rPr lang="en-GB" dirty="0"/>
              <a:t>During weekdays and working hours</a:t>
            </a:r>
          </a:p>
          <a:p>
            <a:r>
              <a:rPr lang="en-GB" dirty="0"/>
              <a:t>From a special Cygnet phone</a:t>
            </a:r>
          </a:p>
        </p:txBody>
      </p:sp>
    </p:spTree>
    <p:extLst>
      <p:ext uri="{BB962C8B-B14F-4D97-AF65-F5344CB8AC3E}">
        <p14:creationId xmlns:p14="http://schemas.microsoft.com/office/powerpoint/2010/main" val="15209768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C43EF-2CEE-16EC-881F-86634A308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GB" sz="5400"/>
              <a:t>Role play:  get into pairs</a:t>
            </a:r>
          </a:p>
        </p:txBody>
      </p:sp>
      <p:pic>
        <p:nvPicPr>
          <p:cNvPr id="5" name="Picture 4" descr="A person holding a phone&#10;&#10;Description automatically generated">
            <a:extLst>
              <a:ext uri="{FF2B5EF4-FFF2-40B4-BE49-F238E27FC236}">
                <a16:creationId xmlns:a16="http://schemas.microsoft.com/office/drawing/2014/main" id="{12BA0820-4059-0E03-2248-0EBFAA9274D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3419" r="31250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2B33CA-E2CE-66CE-7D1E-BC031BC507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r>
              <a:rPr lang="en-GB" sz="2200"/>
              <a:t>Share a photo you have taken over the last few days</a:t>
            </a:r>
          </a:p>
          <a:p>
            <a:r>
              <a:rPr lang="en-GB" sz="2200"/>
              <a:t>Please describe the photo to your partner</a:t>
            </a:r>
          </a:p>
          <a:p>
            <a:r>
              <a:rPr lang="en-GB" sz="2200"/>
              <a:t>What does this tell you about your experience on the ward?</a:t>
            </a:r>
          </a:p>
          <a:p>
            <a:r>
              <a:rPr lang="en-GB" sz="2200"/>
              <a:t>What is good / not so good about that experience?</a:t>
            </a:r>
          </a:p>
          <a:p>
            <a:r>
              <a:rPr lang="en-GB" sz="2200"/>
              <a:t>What does this photo tell us about how you are feeling?</a:t>
            </a:r>
          </a:p>
        </p:txBody>
      </p:sp>
    </p:spTree>
    <p:extLst>
      <p:ext uri="{BB962C8B-B14F-4D97-AF65-F5344CB8AC3E}">
        <p14:creationId xmlns:p14="http://schemas.microsoft.com/office/powerpoint/2010/main" val="41430310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163B0-686A-329B-99D6-CB02167D8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6569" y="365126"/>
            <a:ext cx="5237229" cy="1218622"/>
          </a:xfrm>
        </p:spPr>
        <p:txBody>
          <a:bodyPr>
            <a:normAutofit/>
          </a:bodyPr>
          <a:lstStyle/>
          <a:p>
            <a:r>
              <a:rPr lang="en-GB" dirty="0"/>
              <a:t>Your participation in the Emerald study</a:t>
            </a:r>
          </a:p>
        </p:txBody>
      </p:sp>
      <p:pic>
        <p:nvPicPr>
          <p:cNvPr id="5" name="Picture 4" descr="Colourful printed pages">
            <a:extLst>
              <a:ext uri="{FF2B5EF4-FFF2-40B4-BE49-F238E27FC236}">
                <a16:creationId xmlns:a16="http://schemas.microsoft.com/office/drawing/2014/main" id="{A758049A-2A67-8134-593D-AA85999FAE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467" r="-1" b="-1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BE2848-3300-1673-30BA-53202943D5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583748"/>
            <a:ext cx="5257798" cy="4909127"/>
          </a:xfrm>
        </p:spPr>
        <p:txBody>
          <a:bodyPr>
            <a:normAutofit fontScale="85000" lnSpcReduction="10000"/>
          </a:bodyPr>
          <a:lstStyle/>
          <a:p>
            <a:r>
              <a:rPr lang="en-GB" sz="2000" dirty="0"/>
              <a:t>Ethical approval has been acquired for this study.  The Participant Information Sheet and Consent form have been approved by the Health Ethics Committee and Cygnet Research and Development Committee.</a:t>
            </a:r>
          </a:p>
          <a:p>
            <a:r>
              <a:rPr lang="en-GB" sz="2000" dirty="0"/>
              <a:t>You will be asked to choose a false name (pseudonym) under which all your information will be stored.</a:t>
            </a:r>
          </a:p>
          <a:p>
            <a:r>
              <a:rPr lang="en-GB" sz="2000" dirty="0"/>
              <a:t>Interviews with photos at 3, 7 and 12 months</a:t>
            </a:r>
          </a:p>
          <a:p>
            <a:r>
              <a:rPr lang="en-GB" sz="2000" dirty="0"/>
              <a:t>Using photos to discuss your experiences</a:t>
            </a:r>
          </a:p>
          <a:p>
            <a:r>
              <a:rPr lang="en-GB" sz="2000" dirty="0"/>
              <a:t>Allowing the ward staff to submit information from your notes about your different ward activities</a:t>
            </a:r>
          </a:p>
          <a:p>
            <a:r>
              <a:rPr lang="en-GB" sz="2000" dirty="0"/>
              <a:t>All information will be stored under a false name (pseudonym) chosen by you.</a:t>
            </a:r>
          </a:p>
          <a:p>
            <a:r>
              <a:rPr lang="en-GB" sz="2000" dirty="0"/>
              <a:t>An opportunity – if you would like – to submit your photos to an online exhibition.</a:t>
            </a:r>
          </a:p>
        </p:txBody>
      </p:sp>
    </p:spTree>
    <p:extLst>
      <p:ext uri="{BB962C8B-B14F-4D97-AF65-F5344CB8AC3E}">
        <p14:creationId xmlns:p14="http://schemas.microsoft.com/office/powerpoint/2010/main" val="41668292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CF872-D1AB-8DB9-56EB-630D27329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05F1D2-8BD7-A06E-60D3-37EAEC9316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016002"/>
            <a:ext cx="9868271" cy="5375920"/>
          </a:xfrm>
        </p:spPr>
        <p:txBody>
          <a:bodyPr>
            <a:normAutofit fontScale="77500" lnSpcReduction="20000"/>
          </a:bodyPr>
          <a:lstStyle/>
          <a:p>
            <a:r>
              <a:rPr lang="en-US" sz="4600" b="0" i="0" dirty="0">
                <a:solidFill>
                  <a:srgbClr val="242424"/>
                </a:solidFill>
                <a:effectLst/>
                <a:latin typeface="Calibri" panose="020F0502020204030204" pitchFamily="34" charset="0"/>
              </a:rPr>
              <a:t>We hope that </a:t>
            </a:r>
            <a:r>
              <a:rPr lang="en-US" sz="4600" b="0" i="0">
                <a:solidFill>
                  <a:srgbClr val="242424"/>
                </a:solidFill>
                <a:effectLst/>
                <a:latin typeface="Calibri" panose="020F0502020204030204" pitchFamily="34" charset="0"/>
              </a:rPr>
              <a:t>you ALL will </a:t>
            </a:r>
            <a:r>
              <a:rPr lang="en-US" sz="4600" b="0" i="0" dirty="0">
                <a:solidFill>
                  <a:srgbClr val="242424"/>
                </a:solidFill>
                <a:effectLst/>
                <a:latin typeface="Calibri" panose="020F0502020204030204" pitchFamily="34" charset="0"/>
              </a:rPr>
              <a:t>choose to join the study.</a:t>
            </a:r>
          </a:p>
          <a:p>
            <a:r>
              <a:rPr lang="en-US" sz="4600" b="0" i="0" dirty="0">
                <a:solidFill>
                  <a:srgbClr val="242424"/>
                </a:solidFill>
                <a:effectLst/>
                <a:latin typeface="Calibri" panose="020F0502020204030204" pitchFamily="34" charset="0"/>
              </a:rPr>
              <a:t>Dr. Ayesha </a:t>
            </a:r>
            <a:r>
              <a:rPr lang="en-US" sz="4600" b="0" i="0" dirty="0" err="1">
                <a:solidFill>
                  <a:srgbClr val="242424"/>
                </a:solidFill>
                <a:effectLst/>
                <a:latin typeface="Calibri" panose="020F0502020204030204" pitchFamily="34" charset="0"/>
              </a:rPr>
              <a:t>Prout</a:t>
            </a:r>
            <a:r>
              <a:rPr lang="en-US" sz="4600" b="0" i="0" dirty="0">
                <a:solidFill>
                  <a:srgbClr val="242424"/>
                </a:solidFill>
                <a:effectLst/>
                <a:latin typeface="Calibri" panose="020F0502020204030204" pitchFamily="34" charset="0"/>
              </a:rPr>
              <a:t> will contact you individually to discuss with you your decision about joining the project.  </a:t>
            </a:r>
          </a:p>
          <a:p>
            <a:r>
              <a:rPr lang="en-US" sz="4600" b="0" i="0" dirty="0">
                <a:solidFill>
                  <a:srgbClr val="242424"/>
                </a:solidFill>
                <a:effectLst/>
                <a:latin typeface="Calibri" panose="020F0502020204030204" pitchFamily="34" charset="0"/>
              </a:rPr>
              <a:t>If yes, she will ask you to sign the consent form.</a:t>
            </a:r>
          </a:p>
          <a:p>
            <a:pPr marL="0" indent="0">
              <a:buNone/>
            </a:pPr>
            <a:endParaRPr lang="en-US" sz="3400" dirty="0">
              <a:solidFill>
                <a:srgbClr val="242424"/>
              </a:solidFill>
              <a:latin typeface="Calibri" panose="020F0502020204030204" pitchFamily="34" charset="0"/>
            </a:endParaRPr>
          </a:p>
          <a:p>
            <a:r>
              <a:rPr lang="en-GB" sz="2900" dirty="0"/>
              <a:t>Ayesha </a:t>
            </a:r>
            <a:r>
              <a:rPr lang="en-GB" sz="2900" dirty="0" err="1"/>
              <a:t>Prout</a:t>
            </a:r>
            <a:r>
              <a:rPr lang="en-GB" sz="2900" dirty="0"/>
              <a:t>   </a:t>
            </a:r>
            <a:r>
              <a:rPr lang="en-GB" sz="29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AyeshaProut@cygnethealth.co.uk</a:t>
            </a:r>
            <a:r>
              <a:rPr lang="en-GB" sz="29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</a:p>
          <a:p>
            <a:pPr marL="457200" lvl="1" indent="0">
              <a:buNone/>
            </a:pPr>
            <a:r>
              <a:rPr lang="en-GB" sz="2900" dirty="0">
                <a:latin typeface="Arial" panose="020B0604020202020204" pitchFamily="34" charset="0"/>
              </a:rPr>
              <a:t>(Ayesha will be available on the ward from 26</a:t>
            </a:r>
            <a:r>
              <a:rPr lang="en-GB" sz="2900" baseline="30000" dirty="0">
                <a:latin typeface="Arial" panose="020B0604020202020204" pitchFamily="34" charset="0"/>
              </a:rPr>
              <a:t>th</a:t>
            </a:r>
            <a:r>
              <a:rPr lang="en-GB" sz="2900" dirty="0">
                <a:latin typeface="Arial" panose="020B0604020202020204" pitchFamily="34" charset="0"/>
              </a:rPr>
              <a:t> February, 2024)</a:t>
            </a:r>
          </a:p>
          <a:p>
            <a:pPr marL="457200" lvl="1" indent="0">
              <a:buNone/>
            </a:pPr>
            <a:endParaRPr lang="en-GB" sz="2900" dirty="0"/>
          </a:p>
          <a:p>
            <a:r>
              <a:rPr lang="en-GB" sz="2900" dirty="0"/>
              <a:t>Researchers’ contact details</a:t>
            </a:r>
          </a:p>
          <a:p>
            <a:pPr lvl="1"/>
            <a:r>
              <a:rPr lang="en-GB" sz="2900" dirty="0"/>
              <a:t>Shula Ramon</a:t>
            </a:r>
          </a:p>
          <a:p>
            <a:pPr lvl="1"/>
            <a:r>
              <a:rPr lang="en-GB" sz="2900" dirty="0">
                <a:hlinkClick r:id="rId3"/>
              </a:rPr>
              <a:t>s.ramon@herts.ac.uk</a:t>
            </a:r>
            <a:endParaRPr lang="en-GB" sz="2900" dirty="0"/>
          </a:p>
          <a:p>
            <a:pPr lvl="1"/>
            <a:r>
              <a:rPr lang="en-GB" sz="2900" dirty="0"/>
              <a:t>Joanna Fox</a:t>
            </a:r>
          </a:p>
          <a:p>
            <a:pPr lvl="1"/>
            <a:r>
              <a:rPr lang="en-GB" sz="2900" dirty="0">
                <a:hlinkClick r:id="rId4"/>
              </a:rPr>
              <a:t>Joanna.Fox@aru.ac.uk</a:t>
            </a:r>
            <a:endParaRPr lang="en-GB" sz="29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38801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65BCD-E666-5881-CD6F-DE8115B6C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Patient participant information sheet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4942BA-9680-C983-45CC-206D4D98AF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1E5F1F-6B21-5E30-037F-33CCBDAB8E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8997" y="997529"/>
            <a:ext cx="9125657" cy="5735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4742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3A763-AB1E-6299-C9B8-676A42B78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Patient participant consent form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F76483B-837E-C8FC-50B2-4A4CA41469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271588"/>
            <a:ext cx="8743244" cy="5472111"/>
          </a:xfrm>
        </p:spPr>
      </p:pic>
    </p:spTree>
    <p:extLst>
      <p:ext uri="{BB962C8B-B14F-4D97-AF65-F5344CB8AC3E}">
        <p14:creationId xmlns:p14="http://schemas.microsoft.com/office/powerpoint/2010/main" val="35422051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FA8E1-19B8-FB47-9633-E276CAFD52BB}"/>
              </a:ext>
            </a:extLst>
          </p:cNvPr>
          <p:cNvSpPr txBox="1">
            <a:spLocks/>
          </p:cNvSpPr>
          <p:nvPr/>
        </p:nvSpPr>
        <p:spPr>
          <a:xfrm>
            <a:off x="838200" y="860074"/>
            <a:ext cx="3948953" cy="82887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5400" b="1">
                <a:solidFill>
                  <a:schemeClr val="bg1"/>
                </a:solidFill>
                <a:latin typeface="Century Gothic" panose="020B0502020202020204" pitchFamily="34" charset="0"/>
              </a:rPr>
              <a:t>Thank you</a:t>
            </a:r>
            <a:endParaRPr lang="en-US" sz="5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350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hand writing a word on a white board">
            <a:extLst>
              <a:ext uri="{FF2B5EF4-FFF2-40B4-BE49-F238E27FC236}">
                <a16:creationId xmlns:a16="http://schemas.microsoft.com/office/drawing/2014/main" id="{5111419D-AB89-EC15-50BC-8D8730CFAE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15730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0D1D7B7-1246-D88A-47EA-9F9B8DA99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sz="5400" dirty="0">
                <a:solidFill>
                  <a:schemeClr val="tx1"/>
                </a:solidFill>
              </a:rPr>
              <a:t>What we covered in Session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745BD-28A3-F6F0-01DF-312AC92B3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4446"/>
            <a:ext cx="10515600" cy="4176897"/>
          </a:xfrm>
        </p:spPr>
        <p:txBody>
          <a:bodyPr>
            <a:normAutofit/>
          </a:bodyPr>
          <a:lstStyle/>
          <a:p>
            <a:pPr fontAlgn="base">
              <a:spcAft>
                <a:spcPts val="800"/>
              </a:spcAft>
            </a:pPr>
            <a:r>
              <a:rPr lang="en-GB" sz="2200" b="1" kern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Training session 1</a:t>
            </a:r>
            <a:endParaRPr lang="en-GB" sz="2200" b="1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spcAft>
                <a:spcPts val="800"/>
              </a:spcAft>
            </a:pPr>
            <a:r>
              <a:rPr lang="en-GB" sz="2200" kern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Introduction</a:t>
            </a:r>
          </a:p>
          <a:p>
            <a:pPr fontAlgn="base">
              <a:spcAft>
                <a:spcPts val="800"/>
              </a:spcAft>
            </a:pPr>
            <a:r>
              <a:rPr lang="en-GB" sz="2200" kern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What is Photovoice? </a:t>
            </a:r>
          </a:p>
          <a:p>
            <a:pPr fontAlgn="base">
              <a:spcAft>
                <a:spcPts val="800"/>
              </a:spcAft>
            </a:pPr>
            <a:r>
              <a:rPr lang="en-GB" sz="2200" kern="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What our photos mean to us.  </a:t>
            </a:r>
            <a:endParaRPr lang="en-GB" sz="22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spcAft>
                <a:spcPts val="800"/>
              </a:spcAft>
            </a:pPr>
            <a:r>
              <a:rPr lang="en-GB" sz="2200" kern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Go into the garden and take photos - 30 mins</a:t>
            </a:r>
            <a:endParaRPr lang="en-GB" sz="22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spcAft>
                <a:spcPts val="800"/>
              </a:spcAft>
            </a:pPr>
            <a:r>
              <a:rPr lang="en-GB" sz="2200" kern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Getting into pairs: discussion of the meaning of photos</a:t>
            </a:r>
            <a:endParaRPr lang="en-GB" sz="22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22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9958F9-7108-51F7-91AE-988E083B8508}"/>
              </a:ext>
            </a:extLst>
          </p:cNvPr>
          <p:cNvSpPr txBox="1"/>
          <p:nvPr/>
        </p:nvSpPr>
        <p:spPr>
          <a:xfrm>
            <a:off x="9884957" y="6657945"/>
            <a:ext cx="2307042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 tooltip="https://www.thebluediamondgallery.com/handwriting/t/training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by Unknown Author is licensed under 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0219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hand writing a word on a white board">
            <a:extLst>
              <a:ext uri="{FF2B5EF4-FFF2-40B4-BE49-F238E27FC236}">
                <a16:creationId xmlns:a16="http://schemas.microsoft.com/office/drawing/2014/main" id="{5111419D-AB89-EC15-50BC-8D8730CFAE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15730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0D1D7B7-1246-D88A-47EA-9F9B8DA99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sz="5400" dirty="0">
                <a:solidFill>
                  <a:schemeClr val="tx1"/>
                </a:solidFill>
              </a:rPr>
              <a:t>What we will cover in Session </a:t>
            </a:r>
            <a:r>
              <a:rPr lang="en-GB" sz="54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745BD-28A3-F6F0-01DF-312AC92B3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780" y="1922106"/>
            <a:ext cx="10832840" cy="4441372"/>
          </a:xfrm>
        </p:spPr>
        <p:txBody>
          <a:bodyPr>
            <a:normAutofit/>
          </a:bodyPr>
          <a:lstStyle/>
          <a:p>
            <a:pPr fontAlgn="base">
              <a:spcAft>
                <a:spcPts val="800"/>
              </a:spcAft>
            </a:pPr>
            <a:r>
              <a:rPr lang="en-GB" sz="2200" b="1" kern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Training session 2</a:t>
            </a:r>
          </a:p>
          <a:p>
            <a:pPr fontAlgn="base">
              <a:spcAft>
                <a:spcPts val="800"/>
              </a:spcAft>
            </a:pPr>
            <a:r>
              <a:rPr lang="en-GB" sz="22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Take some photos of your lunch.  Tell us what you like / like less about the lunch</a:t>
            </a:r>
          </a:p>
          <a:p>
            <a:pPr fontAlgn="base">
              <a:spcAft>
                <a:spcPts val="800"/>
              </a:spcAft>
            </a:pPr>
            <a:r>
              <a:rPr lang="en-GB" sz="22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 and Shula to share their photos</a:t>
            </a:r>
          </a:p>
          <a:p>
            <a:pPr fontAlgn="base">
              <a:spcAft>
                <a:spcPts val="800"/>
              </a:spcAft>
            </a:pPr>
            <a:r>
              <a:rPr lang="en-GB" sz="22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 photos to take and not take</a:t>
            </a:r>
          </a:p>
          <a:p>
            <a:pPr fontAlgn="base">
              <a:spcAft>
                <a:spcPts val="800"/>
              </a:spcAft>
            </a:pPr>
            <a:r>
              <a:rPr lang="en-GB" sz="22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photos will be used in the study</a:t>
            </a:r>
          </a:p>
          <a:p>
            <a:pPr lvl="1" fontAlgn="base">
              <a:spcAft>
                <a:spcPts val="800"/>
              </a:spcAft>
            </a:pPr>
            <a:r>
              <a:rPr lang="en-GB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Getting permission to take photos</a:t>
            </a:r>
          </a:p>
          <a:p>
            <a:pPr lvl="1" fontAlgn="base">
              <a:spcAft>
                <a:spcPts val="800"/>
              </a:spcAft>
            </a:pPr>
            <a:r>
              <a:rPr lang="en-GB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Sending photos to the researchers</a:t>
            </a:r>
          </a:p>
          <a:p>
            <a:pPr fontAlgn="base">
              <a:spcAft>
                <a:spcPts val="800"/>
              </a:spcAft>
            </a:pPr>
            <a:r>
              <a:rPr lang="en-GB" sz="2200" b="1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Role play – using the photos in your interview</a:t>
            </a:r>
            <a:endParaRPr lang="en-GB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9958F9-7108-51F7-91AE-988E083B8508}"/>
              </a:ext>
            </a:extLst>
          </p:cNvPr>
          <p:cNvSpPr txBox="1"/>
          <p:nvPr/>
        </p:nvSpPr>
        <p:spPr>
          <a:xfrm>
            <a:off x="9884957" y="6657945"/>
            <a:ext cx="2307042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 tooltip="https://www.thebluediamondgallery.com/handwriting/t/training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by Unknown Author is licensed under 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3602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5474A9-5C28-F614-3009-ABD47FA79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44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Introduction</a:t>
            </a:r>
            <a:br>
              <a:rPr lang="en-GB" sz="44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D36C03-48D1-D523-10A2-5272E397E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Our contact details</a:t>
            </a:r>
          </a:p>
          <a:p>
            <a:endParaRPr lang="en-GB" dirty="0"/>
          </a:p>
          <a:p>
            <a:r>
              <a:rPr lang="en-GB" dirty="0"/>
              <a:t>Shula Ramon</a:t>
            </a:r>
          </a:p>
          <a:p>
            <a:r>
              <a:rPr lang="en-GB" dirty="0">
                <a:hlinkClick r:id="rId2"/>
              </a:rPr>
              <a:t>s.ramon@herts.ac.uk</a:t>
            </a:r>
            <a:endParaRPr lang="en-GB" dirty="0"/>
          </a:p>
          <a:p>
            <a:endParaRPr lang="en-GB" dirty="0"/>
          </a:p>
          <a:p>
            <a:r>
              <a:rPr lang="en-GB" dirty="0"/>
              <a:t>Joanna Fox</a:t>
            </a:r>
          </a:p>
          <a:p>
            <a:r>
              <a:rPr lang="en-GB" dirty="0">
                <a:hlinkClick r:id="rId3"/>
              </a:rPr>
              <a:t>Joanna.Fox@aru.ac.uk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60117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BCCE7-D373-704D-A820-01AC61CC4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 fontScale="90000"/>
          </a:bodyPr>
          <a:lstStyle/>
          <a:p>
            <a:r>
              <a:rPr lang="en-GB" sz="5400" dirty="0"/>
              <a:t>Reminder: What is photovoice?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89AEE0-B36E-EE05-8A34-B7D15FD04C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 fontScale="92500" lnSpcReduction="20000"/>
          </a:bodyPr>
          <a:lstStyle/>
          <a:p>
            <a:r>
              <a:rPr lang="en-GB" sz="2000" dirty="0"/>
              <a:t>Sometimes called </a:t>
            </a:r>
            <a:r>
              <a:rPr lang="en-GB" sz="2000" i="1" dirty="0"/>
              <a:t>Photo elicitation</a:t>
            </a:r>
          </a:p>
          <a:p>
            <a:endParaRPr lang="en-GB" sz="2000" i="1" dirty="0"/>
          </a:p>
          <a:p>
            <a:r>
              <a:rPr lang="en-GB" sz="2000" dirty="0"/>
              <a:t>Photovoice has been used in research to enable people to describe their recovery experience, or any meaningful experience.</a:t>
            </a:r>
          </a:p>
          <a:p>
            <a:r>
              <a:rPr lang="en-GB" sz="2000" dirty="0"/>
              <a:t>It comes instead of having to ask and respond to too many questions</a:t>
            </a:r>
            <a:endParaRPr lang="en-GB" sz="2000" i="1" dirty="0"/>
          </a:p>
          <a:p>
            <a:r>
              <a:rPr lang="en-GB" sz="2000" dirty="0"/>
              <a:t>A picture can tell a thousand words.</a:t>
            </a:r>
          </a:p>
        </p:txBody>
      </p:sp>
      <p:pic>
        <p:nvPicPr>
          <p:cNvPr id="5" name="Picture 4" descr="A hand holding a phone with a picture of a landscape">
            <a:extLst>
              <a:ext uri="{FF2B5EF4-FFF2-40B4-BE49-F238E27FC236}">
                <a16:creationId xmlns:a16="http://schemas.microsoft.com/office/drawing/2014/main" id="{E1DFE6DA-4657-2F47-94EF-3F13092750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9717" r="13330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40252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B949A-3F9A-03F7-F5BE-9B9B436FC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GB" sz="5400"/>
              <a:t>Sharing photos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3E576-E830-3316-D28D-B7CD5A04A6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 lnSpcReduction="10000"/>
          </a:bodyPr>
          <a:lstStyle/>
          <a:p>
            <a:endParaRPr lang="en-GB" sz="2000" dirty="0"/>
          </a:p>
          <a:p>
            <a:r>
              <a:rPr lang="en-GB" sz="2000" dirty="0"/>
              <a:t>Take some photos of your lunch</a:t>
            </a:r>
          </a:p>
          <a:p>
            <a:r>
              <a:rPr lang="en-GB" sz="2000" dirty="0"/>
              <a:t>What do you like / like less in the lunch?</a:t>
            </a:r>
          </a:p>
          <a:p>
            <a:r>
              <a:rPr lang="en-GB" sz="2000" dirty="0"/>
              <a:t>Are there reasons for this?</a:t>
            </a:r>
          </a:p>
          <a:p>
            <a:r>
              <a:rPr lang="en-GB" sz="2000" dirty="0"/>
              <a:t>Are you a vegetarian / vegan / meat eater?</a:t>
            </a:r>
          </a:p>
          <a:p>
            <a:r>
              <a:rPr lang="en-GB" sz="2000" dirty="0"/>
              <a:t>What does this choice in the photo tell us about you?</a:t>
            </a:r>
          </a:p>
        </p:txBody>
      </p:sp>
      <p:pic>
        <p:nvPicPr>
          <p:cNvPr id="5" name="Picture 4" descr="A plate of sandwiches with tomatoes and lettuce&#10;&#10;Description automatically generated">
            <a:extLst>
              <a:ext uri="{FF2B5EF4-FFF2-40B4-BE49-F238E27FC236}">
                <a16:creationId xmlns:a16="http://schemas.microsoft.com/office/drawing/2014/main" id="{8641773A-18A3-F22F-67BF-78E004C20C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24317" r="-1" b="9134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43682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FFD5E-5628-CA4F-9531-A241DDF19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Use of photos by Joannah, Lived Experience Advisory Panel member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FCEC6-5CD9-55C3-581A-7D2880A99A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sz="2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2"/>
              </a:rPr>
              <a:t>https://youtu.be/IfP9I2Ufxl0?si=KOStVoqW16gRgy6D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87645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CB055-0F66-406D-2D02-4F834DB68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GB" sz="5400"/>
              <a:t>The photos</a:t>
            </a:r>
          </a:p>
        </p:txBody>
      </p:sp>
      <p:pic>
        <p:nvPicPr>
          <p:cNvPr id="5" name="Picture 4" descr="Camera lens">
            <a:extLst>
              <a:ext uri="{FF2B5EF4-FFF2-40B4-BE49-F238E27FC236}">
                <a16:creationId xmlns:a16="http://schemas.microsoft.com/office/drawing/2014/main" id="{E9B28EB5-EA7C-23E0-0E79-9FBA8E9515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779" r="39890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3B171-F571-384F-00AA-84BE9C26E2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 fontScale="92500" lnSpcReduction="10000"/>
          </a:bodyPr>
          <a:lstStyle/>
          <a:p>
            <a:endParaRPr lang="en-GB" sz="2200" dirty="0"/>
          </a:p>
          <a:p>
            <a:r>
              <a:rPr lang="en-GB" sz="2200" dirty="0"/>
              <a:t>How will the photos be used?</a:t>
            </a:r>
          </a:p>
          <a:p>
            <a:r>
              <a:rPr lang="en-GB" sz="2200" dirty="0"/>
              <a:t>All participants’ photos will be stored under a false name (pseudonym) chosen by you.</a:t>
            </a:r>
          </a:p>
          <a:p>
            <a:r>
              <a:rPr lang="en-GB" sz="2200" dirty="0"/>
              <a:t>In interviews to talk about your experiences on the ward</a:t>
            </a:r>
          </a:p>
          <a:p>
            <a:r>
              <a:rPr lang="en-GB" sz="2200" dirty="0"/>
              <a:t>In an optional online photo exhibition.</a:t>
            </a:r>
          </a:p>
          <a:p>
            <a:endParaRPr lang="en-GB" sz="2200" dirty="0"/>
          </a:p>
          <a:p>
            <a:r>
              <a:rPr lang="en-GB" sz="2200" dirty="0"/>
              <a:t>You need to gain consent if a person is identifiable in the photo.</a:t>
            </a:r>
          </a:p>
          <a:p>
            <a:endParaRPr lang="en-GB" sz="2200" dirty="0"/>
          </a:p>
          <a:p>
            <a:endParaRPr lang="en-GB" sz="2200" dirty="0"/>
          </a:p>
          <a:p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12871867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852FE-4828-442D-3FEE-2CB8861D9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 fontScale="90000"/>
          </a:bodyPr>
          <a:lstStyle/>
          <a:p>
            <a:r>
              <a:rPr lang="en-GB" sz="5000"/>
              <a:t>Which photos to take: The Dos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FFDC24-F8C6-8D22-0D1D-7DF3915DE7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r>
              <a:rPr lang="en-GB" sz="2200"/>
              <a:t>Pictures of objects</a:t>
            </a:r>
          </a:p>
          <a:p>
            <a:r>
              <a:rPr lang="en-GB" sz="2200"/>
              <a:t>Pictures of things in the garden</a:t>
            </a:r>
          </a:p>
          <a:p>
            <a:r>
              <a:rPr lang="en-GB" sz="2200"/>
              <a:t>Pictures of objects on the ward</a:t>
            </a:r>
          </a:p>
          <a:p>
            <a:r>
              <a:rPr lang="en-GB" sz="2200"/>
              <a:t>People who have gone through the consent process</a:t>
            </a:r>
          </a:p>
          <a:p>
            <a:endParaRPr lang="en-GB" sz="2200"/>
          </a:p>
        </p:txBody>
      </p:sp>
      <p:pic>
        <p:nvPicPr>
          <p:cNvPr id="5" name="Picture 4" descr="A hand holding a cell phone">
            <a:extLst>
              <a:ext uri="{FF2B5EF4-FFF2-40B4-BE49-F238E27FC236}">
                <a16:creationId xmlns:a16="http://schemas.microsoft.com/office/drawing/2014/main" id="{6D3B32A6-9561-905C-2BBE-D3CF907E0B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099048" y="1607069"/>
            <a:ext cx="5458968" cy="364386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824E5DA-CF98-12C8-9D5F-D67D0D0DA2DC}"/>
              </a:ext>
            </a:extLst>
          </p:cNvPr>
          <p:cNvSpPr txBox="1"/>
          <p:nvPr/>
        </p:nvSpPr>
        <p:spPr>
          <a:xfrm>
            <a:off x="9117925" y="5050875"/>
            <a:ext cx="2440091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GB" sz="700">
                <a:solidFill>
                  <a:srgbClr val="FFFFFF"/>
                </a:solidFill>
                <a:hlinkClick r:id="rId3" tooltip="https://technofaq.org/posts/2018/12/instagram-the-modern-day-photo-album-for-your-business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GB" sz="700">
                <a:solidFill>
                  <a:srgbClr val="FFFFFF"/>
                </a:solidFill>
              </a:rPr>
              <a:t> by Unknown Author is licensed under </a:t>
            </a:r>
            <a:r>
              <a:rPr lang="en-GB" sz="700">
                <a:solidFill>
                  <a:srgbClr val="FFFFFF"/>
                </a:solidFill>
                <a:hlinkClick r:id="rId4" tooltip="https://creativecommons.org/licenses/by-nc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BY-SA-NC</a:t>
            </a:r>
            <a:endParaRPr lang="en-GB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7528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338</TotalTime>
  <Words>872</Words>
  <Application>Microsoft Office PowerPoint</Application>
  <PresentationFormat>Widescreen</PresentationFormat>
  <Paragraphs>113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PowerPoint Presentation</vt:lpstr>
      <vt:lpstr>What we covered in Session 1</vt:lpstr>
      <vt:lpstr>What we will cover in Session 2</vt:lpstr>
      <vt:lpstr>Introduction </vt:lpstr>
      <vt:lpstr>Reminder: What is photovoice?</vt:lpstr>
      <vt:lpstr>Sharing photos</vt:lpstr>
      <vt:lpstr>Use of photos by Joannah, Lived Experience Advisory Panel member</vt:lpstr>
      <vt:lpstr>The photos</vt:lpstr>
      <vt:lpstr>Which photos to take: The Dos</vt:lpstr>
      <vt:lpstr>Which photos not to take The Don’ts</vt:lpstr>
      <vt:lpstr>Gaining permission  Fill in the consent form</vt:lpstr>
      <vt:lpstr>Why consent is necessary?</vt:lpstr>
      <vt:lpstr>How to send the photo to us</vt:lpstr>
      <vt:lpstr>Role play:  get into pairs</vt:lpstr>
      <vt:lpstr>Your participation in the Emerald study</vt:lpstr>
      <vt:lpstr>Next steps</vt:lpstr>
      <vt:lpstr>Patient participant information sheet</vt:lpstr>
      <vt:lpstr>Patient participant consent form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Fox, Joanna</cp:lastModifiedBy>
  <cp:revision>29</cp:revision>
  <dcterms:created xsi:type="dcterms:W3CDTF">2023-01-27T21:55:24Z</dcterms:created>
  <dcterms:modified xsi:type="dcterms:W3CDTF">2026-04-22T12:25:46Z</dcterms:modified>
</cp:coreProperties>
</file>