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21"/>
  </p:notesMasterIdLst>
  <p:handoutMasterIdLst>
    <p:handoutMasterId r:id="rId22"/>
  </p:handoutMasterIdLst>
  <p:sldIdLst>
    <p:sldId id="257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82" r:id="rId15"/>
    <p:sldId id="281" r:id="rId16"/>
    <p:sldId id="279" r:id="rId17"/>
    <p:sldId id="280" r:id="rId18"/>
    <p:sldId id="283" r:id="rId19"/>
    <p:sldId id="26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8A3"/>
    <a:srgbClr val="848A8E"/>
    <a:srgbClr val="C9D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151"/>
    <p:restoredTop sz="95903"/>
  </p:normalViewPr>
  <p:slideViewPr>
    <p:cSldViewPr snapToGrid="0" snapToObjects="1">
      <p:cViewPr varScale="1">
        <p:scale>
          <a:sx n="54" d="100"/>
          <a:sy n="54" d="100"/>
        </p:scale>
        <p:origin x="95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06" d="100"/>
          <a:sy n="106" d="100"/>
        </p:scale>
        <p:origin x="336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C7DAD51-CD89-CF4F-B9E5-5C528BC0F6D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F4C2C2-C401-4E4C-A83A-E6FBCE1CB46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102DC3-35C5-544D-9C10-59BB7ACD3784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3B8510-8104-AB4D-AB6D-76306AB821E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9BA4B0-D8C4-1C42-8551-DB02558A98B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C34A9D-8BE1-1F4E-AECC-F60E2BDC0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22709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B01DD6-2A08-A645-A6CD-BF0603C7B9F3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FA3BFD-01C6-BA46-A16D-D056D5FCF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49270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45F4C04-DC61-644B-B83D-8676716333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292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6264226-47A2-3148-9E12-1989A1E707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581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063DC2BE-5F05-1E48-B5C4-218D40F550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253331"/>
            <a:ext cx="938645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08F869CD-B101-A44B-93D6-F4FA962905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7"/>
            <a:ext cx="9386454" cy="65087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/>
              <a:t>Table of Contents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9C6596C-DF79-294C-95D2-7C39224A75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84608" y="6356353"/>
            <a:ext cx="830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C9D300"/>
                </a:solidFill>
              </a:defRPr>
            </a:lvl1pPr>
          </a:lstStyle>
          <a:p>
            <a:fld id="{C9398648-9D98-E340-B18B-19C0B8E6C3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5391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30FB910-CFF2-8A42-8433-A5B619EEE7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CF82A9A1-4D9C-EB4E-AA48-705E3B9D20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7"/>
            <a:ext cx="10515600" cy="65087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ED875DE-E38E-7F46-8F46-906D2DD8FE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Round Single Corner Rectangle 9">
            <a:extLst>
              <a:ext uri="{FF2B5EF4-FFF2-40B4-BE49-F238E27FC236}">
                <a16:creationId xmlns:a16="http://schemas.microsoft.com/office/drawing/2014/main" id="{5C475236-3F82-2145-B0ED-366F67547B08}"/>
              </a:ext>
            </a:extLst>
          </p:cNvPr>
          <p:cNvSpPr/>
          <p:nvPr userDrawn="1"/>
        </p:nvSpPr>
        <p:spPr>
          <a:xfrm flipH="1">
            <a:off x="9984608" y="6231133"/>
            <a:ext cx="1377166" cy="626868"/>
          </a:xfrm>
          <a:prstGeom prst="round1Rect">
            <a:avLst>
              <a:gd name="adj" fmla="val 50000"/>
            </a:avLst>
          </a:prstGeom>
          <a:solidFill>
            <a:srgbClr val="0068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4EA32B18-3384-2B4D-9DF1-06E720B966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84608" y="6356353"/>
            <a:ext cx="830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C9D300"/>
                </a:solidFill>
              </a:defRPr>
            </a:lvl1pPr>
          </a:lstStyle>
          <a:p>
            <a:fld id="{C9398648-9D98-E340-B18B-19C0B8E6C3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ound Single Corner Rectangle 11">
            <a:extLst>
              <a:ext uri="{FF2B5EF4-FFF2-40B4-BE49-F238E27FC236}">
                <a16:creationId xmlns:a16="http://schemas.microsoft.com/office/drawing/2014/main" id="{950AA7A2-6C17-804B-AA97-5644258F7AAE}"/>
              </a:ext>
            </a:extLst>
          </p:cNvPr>
          <p:cNvSpPr/>
          <p:nvPr userDrawn="1"/>
        </p:nvSpPr>
        <p:spPr>
          <a:xfrm flipH="1">
            <a:off x="10814834" y="6077415"/>
            <a:ext cx="1377166" cy="780585"/>
          </a:xfrm>
          <a:prstGeom prst="round1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8A13C02-2841-4645-8A0D-BB9BD26235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85892" y="6261332"/>
            <a:ext cx="10350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412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6118FD8-6A9E-5A46-94C9-688277E50ED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CF82A9A1-4D9C-EB4E-AA48-705E3B9D20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7"/>
            <a:ext cx="6070600" cy="120459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ED875DE-E38E-7F46-8F46-906D2DD8FE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7184"/>
            <a:ext cx="6070600" cy="35472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CED186A1-BD75-824E-AED0-61F6684140E0}"/>
              </a:ext>
            </a:extLst>
          </p:cNvPr>
          <p:cNvSpPr/>
          <p:nvPr userDrawn="1"/>
        </p:nvSpPr>
        <p:spPr>
          <a:xfrm flipH="1">
            <a:off x="9984608" y="6231133"/>
            <a:ext cx="1377166" cy="626868"/>
          </a:xfrm>
          <a:prstGeom prst="round1Rect">
            <a:avLst>
              <a:gd name="adj" fmla="val 50000"/>
            </a:avLst>
          </a:prstGeom>
          <a:solidFill>
            <a:srgbClr val="0068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7B8F532D-B3B9-304B-93C9-88BD169FB9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84608" y="6356353"/>
            <a:ext cx="830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C9D300"/>
                </a:solidFill>
              </a:defRPr>
            </a:lvl1pPr>
          </a:lstStyle>
          <a:p>
            <a:fld id="{C9398648-9D98-E340-B18B-19C0B8E6C3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ound Single Corner Rectangle 12">
            <a:extLst>
              <a:ext uri="{FF2B5EF4-FFF2-40B4-BE49-F238E27FC236}">
                <a16:creationId xmlns:a16="http://schemas.microsoft.com/office/drawing/2014/main" id="{3FDE5B62-76A5-B04C-B3BE-65CF90BA1B68}"/>
              </a:ext>
            </a:extLst>
          </p:cNvPr>
          <p:cNvSpPr/>
          <p:nvPr userDrawn="1"/>
        </p:nvSpPr>
        <p:spPr>
          <a:xfrm flipH="1">
            <a:off x="10814834" y="6077415"/>
            <a:ext cx="1377166" cy="780585"/>
          </a:xfrm>
          <a:prstGeom prst="round1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96888DC-7A4A-A942-A086-F7C61936CC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85892" y="6261332"/>
            <a:ext cx="10350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264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253331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6BF7574F-7B97-2445-99F1-832C5EA461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7"/>
            <a:ext cx="10515600" cy="65087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8308297-ADA7-3A48-844B-01B0E396FD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84608" y="6356353"/>
            <a:ext cx="830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C9D300"/>
                </a:solidFill>
              </a:defRPr>
            </a:lvl1pPr>
          </a:lstStyle>
          <a:p>
            <a:fld id="{C9398648-9D98-E340-B18B-19C0B8E6C3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662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253332"/>
            <a:ext cx="5157787" cy="497977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1988638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253332"/>
            <a:ext cx="5183188" cy="497977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988638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7685D658-13C5-0746-AF17-B55E7B1B01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7"/>
            <a:ext cx="10515600" cy="65087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/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FEBE44B1-739A-A54A-8F5C-42CBDD07C2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984608" y="6356353"/>
            <a:ext cx="830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C9D300"/>
                </a:solidFill>
              </a:defRPr>
            </a:lvl1pPr>
          </a:lstStyle>
          <a:p>
            <a:fld id="{C9398648-9D98-E340-B18B-19C0B8E6C3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174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7"/>
            <a:ext cx="10515600" cy="5802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CD5EB2-C442-3447-A85C-2009082C25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84608" y="6356353"/>
            <a:ext cx="830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C9D300"/>
                </a:solidFill>
              </a:defRPr>
            </a:lvl1pPr>
          </a:lstStyle>
          <a:p>
            <a:fld id="{C9398648-9D98-E340-B18B-19C0B8E6C3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717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C419324-1E09-5247-BFD9-C5952D876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84608" y="6356353"/>
            <a:ext cx="830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C9D300"/>
                </a:solidFill>
              </a:defRPr>
            </a:lvl1pPr>
          </a:lstStyle>
          <a:p>
            <a:fld id="{C9398648-9D98-E340-B18B-19C0B8E6C3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971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253331"/>
            <a:ext cx="6172200" cy="4280224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1253332"/>
            <a:ext cx="3932237" cy="42881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AA64DAB7-2BD6-9A4D-B5AE-7E821AF558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7"/>
            <a:ext cx="10515600" cy="65087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/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4F9EE8AF-30B2-754E-99A7-BEC222B6A7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84608" y="6356353"/>
            <a:ext cx="830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C9D300"/>
                </a:solidFill>
              </a:defRPr>
            </a:lvl1pPr>
          </a:lstStyle>
          <a:p>
            <a:fld id="{C9398648-9D98-E340-B18B-19C0B8E6C3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8577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3DC392D9-05C3-7A4F-94EA-1A0110AFDDC8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0185081" y="0"/>
            <a:ext cx="2006919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65087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53331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Round Single Corner Rectangle 17">
            <a:extLst>
              <a:ext uri="{FF2B5EF4-FFF2-40B4-BE49-F238E27FC236}">
                <a16:creationId xmlns:a16="http://schemas.microsoft.com/office/drawing/2014/main" id="{7D62CA62-A67B-9347-98E4-E734DA36BDD7}"/>
              </a:ext>
            </a:extLst>
          </p:cNvPr>
          <p:cNvSpPr/>
          <p:nvPr userDrawn="1"/>
        </p:nvSpPr>
        <p:spPr>
          <a:xfrm flipH="1">
            <a:off x="9984608" y="6231133"/>
            <a:ext cx="1377166" cy="626868"/>
          </a:xfrm>
          <a:prstGeom prst="round1Rect">
            <a:avLst>
              <a:gd name="adj" fmla="val 50000"/>
            </a:avLst>
          </a:prstGeom>
          <a:solidFill>
            <a:srgbClr val="0068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0470765F-28EC-C240-A1D1-3908DBF2C7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84608" y="6356353"/>
            <a:ext cx="830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C9D300"/>
                </a:solidFill>
              </a:defRPr>
            </a:lvl1pPr>
          </a:lstStyle>
          <a:p>
            <a:fld id="{C9398648-9D98-E340-B18B-19C0B8E6C3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ound Single Corner Rectangle 9">
            <a:extLst>
              <a:ext uri="{FF2B5EF4-FFF2-40B4-BE49-F238E27FC236}">
                <a16:creationId xmlns:a16="http://schemas.microsoft.com/office/drawing/2014/main" id="{A8575D0A-44FB-D849-9431-60F631B87832}"/>
              </a:ext>
            </a:extLst>
          </p:cNvPr>
          <p:cNvSpPr/>
          <p:nvPr userDrawn="1"/>
        </p:nvSpPr>
        <p:spPr>
          <a:xfrm flipH="1">
            <a:off x="10814834" y="6077415"/>
            <a:ext cx="1377166" cy="780585"/>
          </a:xfrm>
          <a:prstGeom prst="round1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4DF2301-A801-B24F-8B9A-6F4E9D101AB6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985892" y="6261332"/>
            <a:ext cx="10350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498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9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70" r:id="rId1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068A3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848A8E"/>
          </a:solidFill>
          <a:latin typeface="Century Gothic" panose="020B0502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848A8E"/>
          </a:solidFill>
          <a:latin typeface="Century Gothic" panose="020B0502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848A8E"/>
          </a:solidFill>
          <a:latin typeface="Century Gothic" panose="020B0502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848A8E"/>
          </a:solidFill>
          <a:latin typeface="Century Gothic" panose="020B0502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848A8E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Coffee_break_(3457656569).jpg" TargetMode="Externa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sa/3.0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lickr.com/photos/ukgardenphotos/12347798964/" TargetMode="Externa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-nd/3.0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argument-conflict-discussion-fight-1299108/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34078" TargetMode="Externa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Joanna.Fox@aru.ac.uk" TargetMode="External"/><Relationship Id="rId2" Type="http://schemas.openxmlformats.org/officeDocument/2006/relationships/hyperlink" Target="mailto:s.ramon@herts.ac.uk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AyeshaProut@cygnethealth.co.uk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bluediamondgallery.com/handwriting/t/training.html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sa/3.0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Joanna.Fox@aru.ac.uk" TargetMode="External"/><Relationship Id="rId2" Type="http://schemas.openxmlformats.org/officeDocument/2006/relationships/hyperlink" Target="mailto:s.ramon@herts.ac.uk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sunset-iphone-phone-camera-phone-1192780/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Sunset_in_El_Porto,_California_(8074300769).jpg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sa/3.0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ublicdomainpictures.net/en/view-image.php?image=249254&amp;picture=row-of-four-chairs-for-sale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AD410-552A-7848-B478-0B74B6BD8FF4}"/>
              </a:ext>
            </a:extLst>
          </p:cNvPr>
          <p:cNvSpPr txBox="1">
            <a:spLocks/>
          </p:cNvSpPr>
          <p:nvPr/>
        </p:nvSpPr>
        <p:spPr>
          <a:xfrm>
            <a:off x="838200" y="2097208"/>
            <a:ext cx="10515600" cy="160325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8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5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EMERALD Study</a:t>
            </a:r>
            <a:br>
              <a:rPr lang="en-GB" sz="5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GB" sz="5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EMpowering</a:t>
            </a:r>
            <a:r>
              <a:rPr lang="en-GB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Enabling Resilience And Living with Dignity:</a:t>
            </a:r>
            <a:endParaRPr lang="en-US" sz="5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00FDE28-2EEF-5049-8B95-9B764E5F5E5D}"/>
              </a:ext>
            </a:extLst>
          </p:cNvPr>
          <p:cNvSpPr txBox="1">
            <a:spLocks/>
          </p:cNvSpPr>
          <p:nvPr/>
        </p:nvSpPr>
        <p:spPr>
          <a:xfrm>
            <a:off x="838200" y="3871914"/>
            <a:ext cx="10515600" cy="51435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Evaluating the impact of new interventions for females in </a:t>
            </a:r>
            <a:r>
              <a:rPr lang="en-GB" sz="36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RoseAcre</a:t>
            </a:r>
            <a:r>
              <a:rPr lang="en-GB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ward</a:t>
            </a:r>
            <a:br>
              <a:rPr lang="en-GB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GB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Session 1</a:t>
            </a:r>
          </a:p>
          <a:p>
            <a:pPr algn="l"/>
            <a:endParaRPr lang="en-GB" sz="3600" b="1" dirty="0">
              <a:solidFill>
                <a:srgbClr val="C9D3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3600" b="1" dirty="0" err="1">
                <a:solidFill>
                  <a:srgbClr val="C9D3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Profesor</a:t>
            </a:r>
            <a:r>
              <a:rPr lang="en-GB" sz="3600" b="1" dirty="0">
                <a:solidFill>
                  <a:srgbClr val="C9D3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Shula Ramon</a:t>
            </a:r>
          </a:p>
          <a:p>
            <a:pPr algn="l"/>
            <a:r>
              <a:rPr lang="en-GB" sz="3600" b="1" dirty="0">
                <a:solidFill>
                  <a:srgbClr val="C9D3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Associate Professor Joanna Fox</a:t>
            </a:r>
            <a:endParaRPr lang="en-US" sz="3600" b="1" dirty="0">
              <a:solidFill>
                <a:srgbClr val="C9D3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295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A8D2B-80C9-A085-385A-7074671CD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What does this photo mean to Shula</a:t>
            </a:r>
            <a:br>
              <a:rPr lang="en-GB" dirty="0"/>
            </a:br>
            <a:r>
              <a:rPr lang="en-GB" dirty="0"/>
              <a:t>Boris and Noam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22677E8-A214-7699-DACD-4AABB3E105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20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9243153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up of coffee with a heart design in the foam">
            <a:extLst>
              <a:ext uri="{FF2B5EF4-FFF2-40B4-BE49-F238E27FC236}">
                <a16:creationId xmlns:a16="http://schemas.microsoft.com/office/drawing/2014/main" id="{DFFA898C-E569-2163-31CD-2418D89FCDC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4258" r="5294"/>
          <a:stretch/>
        </p:blipFill>
        <p:spPr>
          <a:xfrm>
            <a:off x="4747306" y="653615"/>
            <a:ext cx="6701945" cy="55400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6E6EECA-44C4-1E84-5E31-F7E45F6ED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5" y="841249"/>
            <a:ext cx="3761709" cy="3018870"/>
          </a:xfrm>
        </p:spPr>
        <p:txBody>
          <a:bodyPr anchor="b">
            <a:normAutofit/>
          </a:bodyPr>
          <a:lstStyle/>
          <a:p>
            <a:r>
              <a:rPr lang="en-GB" sz="4800" dirty="0">
                <a:solidFill>
                  <a:schemeClr val="tx2"/>
                </a:solidFill>
              </a:rPr>
              <a:t>Breaktime</a:t>
            </a:r>
            <a:br>
              <a:rPr lang="en-GB" sz="4800" dirty="0">
                <a:solidFill>
                  <a:schemeClr val="tx2"/>
                </a:solidFill>
              </a:rPr>
            </a:br>
            <a:r>
              <a:rPr lang="en-GB" sz="4800" dirty="0">
                <a:solidFill>
                  <a:schemeClr val="tx2"/>
                </a:solidFill>
              </a:rPr>
              <a:t>20 minutes break</a:t>
            </a:r>
            <a:br>
              <a:rPr lang="en-GB" sz="4800" dirty="0">
                <a:solidFill>
                  <a:schemeClr val="tx2"/>
                </a:solidFill>
              </a:rPr>
            </a:br>
            <a:endParaRPr lang="en-GB" sz="4800" dirty="0">
              <a:solidFill>
                <a:schemeClr val="tx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B74786-6139-8BB1-8CF7-A53FD969D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383" y="3952172"/>
            <a:ext cx="3761709" cy="2229172"/>
          </a:xfrm>
        </p:spPr>
        <p:txBody>
          <a:bodyPr anchor="t">
            <a:normAutofit/>
          </a:bodyPr>
          <a:lstStyle/>
          <a:p>
            <a:endParaRPr lang="en-GB" sz="1800" dirty="0">
              <a:solidFill>
                <a:schemeClr val="tx2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05000D-82E6-D8BA-3AFA-FAFFD5B91F13}"/>
              </a:ext>
            </a:extLst>
          </p:cNvPr>
          <p:cNvSpPr txBox="1"/>
          <p:nvPr/>
        </p:nvSpPr>
        <p:spPr>
          <a:xfrm>
            <a:off x="9142209" y="5993564"/>
            <a:ext cx="2307042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GB" sz="700">
                <a:solidFill>
                  <a:srgbClr val="FFFFFF"/>
                </a:solidFill>
                <a:hlinkClick r:id="rId3" tooltip="https://commons.wikimedia.org/wiki/File:Coffee_break_(3457656569).jpg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GB" sz="700">
                <a:solidFill>
                  <a:srgbClr val="FFFFFF"/>
                </a:solidFill>
              </a:rPr>
              <a:t> by Unknown Author is licensed under </a:t>
            </a:r>
            <a:r>
              <a:rPr lang="en-GB" sz="700">
                <a:solidFill>
                  <a:srgbClr val="FFFFFF"/>
                </a:solidFill>
                <a:hlinkClick r:id="rId4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en-GB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3678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D46D9-D13D-C6F4-AEF2-A7C29114B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en-GB" sz="5000"/>
              <a:t>TASK: 30 minutes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308E3A-0883-9E09-7926-B94AB9F2D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r>
              <a:rPr lang="en-GB" sz="2200" dirty="0"/>
              <a:t>Go into the garden and take some photos.</a:t>
            </a:r>
          </a:p>
          <a:p>
            <a:r>
              <a:rPr lang="en-GB" sz="2200" dirty="0"/>
              <a:t>Please take photos of objects rather than people.</a:t>
            </a:r>
          </a:p>
          <a:p>
            <a:r>
              <a:rPr lang="en-GB" sz="2200" dirty="0"/>
              <a:t>We will spend some time in session 2 considering which photos to take / not to take</a:t>
            </a:r>
          </a:p>
          <a:p>
            <a:r>
              <a:rPr lang="en-GB" sz="2200" dirty="0"/>
              <a:t>Consider what the picture tells us about your experience on the ward.</a:t>
            </a:r>
          </a:p>
        </p:txBody>
      </p:sp>
      <p:pic>
        <p:nvPicPr>
          <p:cNvPr id="5" name="Picture 4" descr="A garden with many flowers">
            <a:extLst>
              <a:ext uri="{FF2B5EF4-FFF2-40B4-BE49-F238E27FC236}">
                <a16:creationId xmlns:a16="http://schemas.microsoft.com/office/drawing/2014/main" id="{40D107BC-01E6-1DDA-C2D5-BDAC9E885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099048" y="1620717"/>
            <a:ext cx="5458968" cy="361656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CD97850-CCE4-337F-D969-A8911EB79DC5}"/>
              </a:ext>
            </a:extLst>
          </p:cNvPr>
          <p:cNvSpPr txBox="1"/>
          <p:nvPr/>
        </p:nvSpPr>
        <p:spPr>
          <a:xfrm>
            <a:off x="9098689" y="5037228"/>
            <a:ext cx="2459327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GB" sz="700">
                <a:solidFill>
                  <a:srgbClr val="FFFFFF"/>
                </a:solidFill>
                <a:hlinkClick r:id="rId3" tooltip="http://www.flickr.com/photos/ukgardenphotos/12347798964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GB" sz="700">
                <a:solidFill>
                  <a:srgbClr val="FFFFFF"/>
                </a:solidFill>
              </a:rPr>
              <a:t> by Unknown Author is licensed under </a:t>
            </a:r>
            <a:r>
              <a:rPr lang="en-GB" sz="700">
                <a:solidFill>
                  <a:srgbClr val="FFFFFF"/>
                </a:solidFill>
                <a:hlinkClick r:id="rId4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lang="en-GB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6859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77D49-9658-8FF5-F8D9-75989195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9128" y="638089"/>
            <a:ext cx="4818888" cy="1476801"/>
          </a:xfrm>
        </p:spPr>
        <p:txBody>
          <a:bodyPr anchor="b">
            <a:normAutofit fontScale="90000"/>
          </a:bodyPr>
          <a:lstStyle/>
          <a:p>
            <a:r>
              <a:rPr lang="en-GB" sz="5000"/>
              <a:t>Get into pairs and discuss the photo</a:t>
            </a:r>
          </a:p>
        </p:txBody>
      </p:sp>
      <p:pic>
        <p:nvPicPr>
          <p:cNvPr id="5" name="Picture 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1CDAE0FA-5E90-AF68-6E34-A188F0914D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55168" y="640080"/>
            <a:ext cx="5410504" cy="557784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9FC2D7-AC38-0131-48CE-2FB9ADE5A1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9128" y="2664886"/>
            <a:ext cx="4818888" cy="3550789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GB" sz="2200"/>
              <a:t>Please describe the photo to your partner.</a:t>
            </a:r>
          </a:p>
          <a:p>
            <a:pPr marL="0" indent="0">
              <a:buNone/>
            </a:pPr>
            <a:r>
              <a:rPr lang="en-GB" sz="2200"/>
              <a:t>What does this photo show about how you are feeling?</a:t>
            </a:r>
          </a:p>
          <a:p>
            <a:pPr marL="0" indent="0">
              <a:buNone/>
            </a:pPr>
            <a:r>
              <a:rPr lang="en-GB" sz="2200"/>
              <a:t>Does it allow you to think about your experience on the ward?</a:t>
            </a:r>
          </a:p>
          <a:p>
            <a:pPr marL="0" indent="0">
              <a:buNone/>
            </a:pPr>
            <a:r>
              <a:rPr lang="en-GB" sz="2200"/>
              <a:t>Does it represent a positive feeling or a less positive feeling?</a:t>
            </a:r>
          </a:p>
          <a:p>
            <a:pPr marL="0" indent="0">
              <a:buNone/>
            </a:pPr>
            <a:endParaRPr lang="en-GB" sz="2200"/>
          </a:p>
        </p:txBody>
      </p:sp>
    </p:spTree>
    <p:extLst>
      <p:ext uri="{BB962C8B-B14F-4D97-AF65-F5344CB8AC3E}">
        <p14:creationId xmlns:p14="http://schemas.microsoft.com/office/powerpoint/2010/main" val="37724501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A9EE393-D190-36AB-4645-0BB2251A52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sz="2800" dirty="0"/>
              <a:t>Ethical approval has been acquired for this study from the Health Ethics Committee and reviewed by Cygnet Research and Development Committee.</a:t>
            </a:r>
          </a:p>
          <a:p>
            <a:pPr marL="0" indent="0">
              <a:buNone/>
            </a:pPr>
            <a:endParaRPr lang="en-GB" sz="2800" dirty="0"/>
          </a:p>
          <a:p>
            <a:r>
              <a:rPr lang="en-GB" sz="2800" dirty="0"/>
              <a:t>The Participant Information Sheet and Consent form have been approved by these two bodies.</a:t>
            </a:r>
          </a:p>
          <a:p>
            <a:endParaRPr lang="en-GB" dirty="0"/>
          </a:p>
          <a:p>
            <a:r>
              <a:rPr lang="en-GB" sz="2800" dirty="0"/>
              <a:t>Forms have been reviewed by the Experts-by experience involved in our LEAP (Lived Experience Advisory Panel) and staff at Cygnet</a:t>
            </a:r>
          </a:p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C8D8996-B5E9-E70D-3161-AB5F187A4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study approvals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E5EEB8-2A4E-6669-C755-6331B08D31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9398648-9D98-E340-B18B-19C0B8E6C36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656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8B3C9-EB2D-410E-6DCA-26925E738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GB" sz="540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44CE40-3E07-D34E-A6C9-9273474E42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 fontScale="92500" lnSpcReduction="20000"/>
          </a:bodyPr>
          <a:lstStyle/>
          <a:p>
            <a:r>
              <a:rPr lang="en-GB" sz="2200" dirty="0"/>
              <a:t>What is photovoice?</a:t>
            </a:r>
          </a:p>
          <a:p>
            <a:r>
              <a:rPr lang="en-GB" sz="2200" dirty="0"/>
              <a:t>How do I take photos that tell a little bit about my experience.</a:t>
            </a:r>
          </a:p>
          <a:p>
            <a:r>
              <a:rPr lang="en-GB" sz="2200" dirty="0"/>
              <a:t>What do these photos mean to me.</a:t>
            </a:r>
          </a:p>
          <a:p>
            <a:r>
              <a:rPr lang="en-GB" sz="2200" dirty="0"/>
              <a:t>Please look over the Patient Participant Information Sheet and Patient Participant Consent Form and see if you have any questions which you can raise in our </a:t>
            </a:r>
            <a:r>
              <a:rPr lang="en-GB" sz="2200"/>
              <a:t>next session.</a:t>
            </a:r>
          </a:p>
        </p:txBody>
      </p:sp>
      <p:pic>
        <p:nvPicPr>
          <p:cNvPr id="5" name="Picture 4" descr="A person holding a phone">
            <a:extLst>
              <a:ext uri="{FF2B5EF4-FFF2-40B4-BE49-F238E27FC236}">
                <a16:creationId xmlns:a16="http://schemas.microsoft.com/office/drawing/2014/main" id="{24FEFA1B-C586-F450-42F2-AC5D2063A1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2608" r="20439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16637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65BCD-E666-5881-CD6F-DE8115B6C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Patient participant information sheet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97D583-137F-BFF4-CAD3-8B18EDB844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603A4B-840C-275D-1A8C-B2B42FC004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636" y="1013114"/>
            <a:ext cx="9386455" cy="5585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4742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3A763-AB1E-6299-C9B8-676A42B78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Patient participant consent form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F76483B-837E-C8FC-50B2-4A4CA41469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016002"/>
            <a:ext cx="9151616" cy="5727698"/>
          </a:xfrm>
        </p:spPr>
      </p:pic>
    </p:spTree>
    <p:extLst>
      <p:ext uri="{BB962C8B-B14F-4D97-AF65-F5344CB8AC3E}">
        <p14:creationId xmlns:p14="http://schemas.microsoft.com/office/powerpoint/2010/main" val="35422051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CF872-D1AB-8DB9-56EB-630D27329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05F1D2-8BD7-A06E-60D3-37EAEC9316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253331"/>
            <a:ext cx="9386455" cy="5484820"/>
          </a:xfrm>
        </p:spPr>
        <p:txBody>
          <a:bodyPr>
            <a:normAutofit fontScale="92500" lnSpcReduction="10000"/>
          </a:bodyPr>
          <a:lstStyle/>
          <a:p>
            <a:r>
              <a:rPr lang="en-US" b="0" i="0" dirty="0">
                <a:solidFill>
                  <a:srgbClr val="242424"/>
                </a:solidFill>
                <a:effectLst/>
                <a:latin typeface="Calibri" panose="020F0502020204030204" pitchFamily="34" charset="0"/>
              </a:rPr>
              <a:t>You will be given the Patient information sheet and the consent form to read.  </a:t>
            </a:r>
          </a:p>
          <a:p>
            <a:r>
              <a:rPr lang="en-US" b="0" i="0" dirty="0">
                <a:solidFill>
                  <a:srgbClr val="242424"/>
                </a:solidFill>
                <a:effectLst/>
                <a:latin typeface="Calibri" panose="020F0502020204030204" pitchFamily="34" charset="0"/>
              </a:rPr>
              <a:t>Please take time to look at them before next week and </a:t>
            </a:r>
            <a:r>
              <a:rPr lang="en-US" dirty="0">
                <a:solidFill>
                  <a:srgbClr val="242424"/>
                </a:solidFill>
                <a:latin typeface="Calibri" panose="020F0502020204030204" pitchFamily="34" charset="0"/>
              </a:rPr>
              <a:t>please raise any questions you may have with us at the next training session, next week.  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sz="2200" dirty="0"/>
              <a:t>Researchers’ contact details</a:t>
            </a:r>
          </a:p>
          <a:p>
            <a:pPr lvl="1"/>
            <a:r>
              <a:rPr lang="en-GB" sz="2200" dirty="0"/>
              <a:t>Shula Ramon</a:t>
            </a:r>
          </a:p>
          <a:p>
            <a:pPr lvl="1"/>
            <a:r>
              <a:rPr lang="en-GB" sz="2200" dirty="0">
                <a:hlinkClick r:id="rId2"/>
              </a:rPr>
              <a:t>s.ramon@herts.ac.uk</a:t>
            </a:r>
            <a:endParaRPr lang="en-GB" sz="2200" dirty="0"/>
          </a:p>
          <a:p>
            <a:endParaRPr lang="en-GB" sz="2200" dirty="0"/>
          </a:p>
          <a:p>
            <a:pPr lvl="1"/>
            <a:r>
              <a:rPr lang="en-GB" sz="2200" dirty="0"/>
              <a:t>Joanna Fox</a:t>
            </a:r>
          </a:p>
          <a:p>
            <a:pPr lvl="1"/>
            <a:r>
              <a:rPr lang="en-GB" sz="2200" dirty="0">
                <a:hlinkClick r:id="rId3"/>
              </a:rPr>
              <a:t>Joanna.Fox@aru.ac.uk</a:t>
            </a:r>
            <a:endParaRPr lang="en-GB" sz="2200" dirty="0"/>
          </a:p>
          <a:p>
            <a:pPr marL="457200" lvl="1" indent="0">
              <a:buNone/>
            </a:pPr>
            <a:endParaRPr lang="en-GB" sz="2200" dirty="0"/>
          </a:p>
          <a:p>
            <a:pPr marL="457200" lvl="1" indent="0">
              <a:buNone/>
            </a:pPr>
            <a:r>
              <a:rPr lang="en-GB" sz="2200" dirty="0"/>
              <a:t>Cygnet contact</a:t>
            </a:r>
          </a:p>
          <a:p>
            <a:pPr marL="457200" lvl="1" indent="0">
              <a:buNone/>
            </a:pPr>
            <a:r>
              <a:rPr lang="en-GB" sz="2200" dirty="0"/>
              <a:t>Ayesha </a:t>
            </a:r>
            <a:r>
              <a:rPr lang="en-GB" sz="2200" dirty="0" err="1"/>
              <a:t>Prout</a:t>
            </a:r>
            <a:r>
              <a:rPr lang="en-GB" sz="2200" dirty="0"/>
              <a:t>   </a:t>
            </a:r>
            <a:r>
              <a:rPr lang="en-GB" sz="22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AyeshaProut@cygnethealth.co.uk</a:t>
            </a:r>
            <a:r>
              <a:rPr lang="en-GB" sz="2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</a:p>
          <a:p>
            <a:pPr marL="457200" lvl="1" indent="0">
              <a:buNone/>
            </a:pPr>
            <a:r>
              <a:rPr lang="en-GB" sz="2200" dirty="0">
                <a:latin typeface="Arial" panose="020B0604020202020204" pitchFamily="34" charset="0"/>
              </a:rPr>
              <a:t>(Ayesha will be available on the ward from 26</a:t>
            </a:r>
            <a:r>
              <a:rPr lang="en-GB" sz="2200" baseline="30000" dirty="0">
                <a:latin typeface="Arial" panose="020B0604020202020204" pitchFamily="34" charset="0"/>
              </a:rPr>
              <a:t>th</a:t>
            </a:r>
            <a:r>
              <a:rPr lang="en-GB" sz="2200" dirty="0">
                <a:latin typeface="Arial" panose="020B0604020202020204" pitchFamily="34" charset="0"/>
              </a:rPr>
              <a:t> February, 2024)</a:t>
            </a:r>
            <a:endParaRPr lang="en-GB" sz="2200" dirty="0"/>
          </a:p>
          <a:p>
            <a:pPr marL="457200" lvl="1" indent="0">
              <a:buNone/>
            </a:pPr>
            <a:endParaRPr lang="en-GB" dirty="0"/>
          </a:p>
          <a:p>
            <a:pPr lvl="1"/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38801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FA8E1-19B8-FB47-9633-E276CAFD52BB}"/>
              </a:ext>
            </a:extLst>
          </p:cNvPr>
          <p:cNvSpPr txBox="1">
            <a:spLocks/>
          </p:cNvSpPr>
          <p:nvPr/>
        </p:nvSpPr>
        <p:spPr>
          <a:xfrm>
            <a:off x="838200" y="860074"/>
            <a:ext cx="3948953" cy="82887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5400" b="1">
                <a:solidFill>
                  <a:schemeClr val="bg1"/>
                </a:solidFill>
                <a:latin typeface="Century Gothic" panose="020B0502020202020204" pitchFamily="34" charset="0"/>
              </a:rPr>
              <a:t>Thank you</a:t>
            </a:r>
            <a:endParaRPr lang="en-US" sz="5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350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hand writing a word on a white board">
            <a:extLst>
              <a:ext uri="{FF2B5EF4-FFF2-40B4-BE49-F238E27FC236}">
                <a16:creationId xmlns:a16="http://schemas.microsoft.com/office/drawing/2014/main" id="{5111419D-AB89-EC15-50BC-8D8730CFAE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15730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0D1D7B7-1246-D88A-47EA-9F9B8DA99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sz="5400" dirty="0">
                <a:solidFill>
                  <a:schemeClr val="tx1"/>
                </a:solidFill>
              </a:rPr>
              <a:t>Session 1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745BD-28A3-F6F0-01DF-312AC92B3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4446"/>
            <a:ext cx="10515600" cy="4176897"/>
          </a:xfrm>
        </p:spPr>
        <p:txBody>
          <a:bodyPr>
            <a:normAutofit/>
          </a:bodyPr>
          <a:lstStyle/>
          <a:p>
            <a:pPr fontAlgn="base">
              <a:spcAft>
                <a:spcPts val="800"/>
              </a:spcAft>
            </a:pPr>
            <a:r>
              <a:rPr lang="en-GB" sz="2200" b="1" kern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Training session 1</a:t>
            </a:r>
            <a:endParaRPr lang="en-GB" sz="2200" b="1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spcAft>
                <a:spcPts val="800"/>
              </a:spcAft>
            </a:pPr>
            <a:r>
              <a:rPr lang="en-GB" sz="2200" kern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Self Introduction of all participants</a:t>
            </a:r>
          </a:p>
          <a:p>
            <a:pPr fontAlgn="base">
              <a:spcAft>
                <a:spcPts val="800"/>
              </a:spcAft>
            </a:pPr>
            <a:r>
              <a:rPr lang="en-GB" sz="2200" kern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What is Photovoice? </a:t>
            </a:r>
          </a:p>
          <a:p>
            <a:pPr fontAlgn="base">
              <a:spcAft>
                <a:spcPts val="800"/>
              </a:spcAft>
            </a:pPr>
            <a:r>
              <a:rPr lang="en-GB" sz="2200" kern="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What our photos mean to us.  </a:t>
            </a:r>
            <a:endParaRPr lang="en-GB" sz="22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spcAft>
                <a:spcPts val="800"/>
              </a:spcAft>
            </a:pPr>
            <a:r>
              <a:rPr lang="en-GB" sz="2200" kern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20 min break</a:t>
            </a:r>
            <a:endParaRPr lang="en-GB" sz="22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spcAft>
                <a:spcPts val="800"/>
              </a:spcAft>
            </a:pPr>
            <a:r>
              <a:rPr lang="en-GB" sz="2200" kern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Go into the garden and take photos - 30 mins</a:t>
            </a:r>
            <a:endParaRPr lang="en-GB" sz="22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spcAft>
                <a:spcPts val="800"/>
              </a:spcAft>
            </a:pPr>
            <a:r>
              <a:rPr lang="en-GB" sz="2200" kern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Getting into pairs: discussion of the meaning of photos</a:t>
            </a:r>
            <a:endParaRPr lang="en-GB" sz="22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22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9958F9-7108-51F7-91AE-988E083B8508}"/>
              </a:ext>
            </a:extLst>
          </p:cNvPr>
          <p:cNvSpPr txBox="1"/>
          <p:nvPr/>
        </p:nvSpPr>
        <p:spPr>
          <a:xfrm>
            <a:off x="9884957" y="6657945"/>
            <a:ext cx="2307042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GB" sz="700">
                <a:solidFill>
                  <a:srgbClr val="FFFFFF"/>
                </a:solidFill>
                <a:hlinkClick r:id="rId3" tooltip="https://www.thebluediamondgallery.com/handwriting/t/training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GB" sz="700">
                <a:solidFill>
                  <a:srgbClr val="FFFFFF"/>
                </a:solidFill>
              </a:rPr>
              <a:t> by Unknown Author is licensed under </a:t>
            </a:r>
            <a:r>
              <a:rPr lang="en-GB" sz="700">
                <a:solidFill>
                  <a:srgbClr val="FFFFFF"/>
                </a:solidFill>
                <a:hlinkClick r:id="rId4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en-GB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219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5474A9-5C28-F614-3009-ABD47FA79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44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Introduction</a:t>
            </a:r>
            <a:br>
              <a:rPr lang="en-GB" sz="44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D36C03-48D1-D523-10A2-5272E397E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Our contact details</a:t>
            </a:r>
          </a:p>
          <a:p>
            <a:endParaRPr lang="en-GB" dirty="0"/>
          </a:p>
          <a:p>
            <a:r>
              <a:rPr lang="en-GB" dirty="0"/>
              <a:t>Shula Ramon</a:t>
            </a:r>
          </a:p>
          <a:p>
            <a:r>
              <a:rPr lang="en-GB" dirty="0">
                <a:hlinkClick r:id="rId2"/>
              </a:rPr>
              <a:t>s.ramon@herts.ac.uk</a:t>
            </a:r>
            <a:endParaRPr lang="en-GB" dirty="0"/>
          </a:p>
          <a:p>
            <a:endParaRPr lang="en-GB" dirty="0"/>
          </a:p>
          <a:p>
            <a:r>
              <a:rPr lang="en-GB" dirty="0"/>
              <a:t>Joanna Fox</a:t>
            </a:r>
          </a:p>
          <a:p>
            <a:r>
              <a:rPr lang="en-GB" dirty="0">
                <a:hlinkClick r:id="rId3"/>
              </a:rPr>
              <a:t>Joanna.Fox@aru.ac.uk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6011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BCCE7-D373-704D-A820-01AC61CC4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 fontScale="90000"/>
          </a:bodyPr>
          <a:lstStyle/>
          <a:p>
            <a:r>
              <a:rPr lang="en-GB" sz="5400"/>
              <a:t>What is photovoice?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89AEE0-B36E-EE05-8A34-B7D15FD04C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 fontScale="85000" lnSpcReduction="10000"/>
          </a:bodyPr>
          <a:lstStyle/>
          <a:p>
            <a:r>
              <a:rPr lang="en-GB" sz="2000" dirty="0"/>
              <a:t>Also called </a:t>
            </a:r>
            <a:r>
              <a:rPr lang="en-GB" sz="2000" i="1" dirty="0"/>
              <a:t>Photo elicitation</a:t>
            </a:r>
          </a:p>
          <a:p>
            <a:endParaRPr lang="en-GB" sz="2000" i="1" dirty="0"/>
          </a:p>
          <a:p>
            <a:r>
              <a:rPr lang="en-GB" sz="2000" dirty="0"/>
              <a:t>Photovoice has been used in research to enable people to describe their recovery experience, or any other meaningful experience.</a:t>
            </a:r>
          </a:p>
          <a:p>
            <a:r>
              <a:rPr lang="en-GB" sz="2000" dirty="0"/>
              <a:t>It can provide </a:t>
            </a:r>
            <a:r>
              <a:rPr lang="en-GB" sz="2000" i="1" dirty="0"/>
              <a:t>voice to experience </a:t>
            </a:r>
            <a:r>
              <a:rPr lang="en-GB" sz="2000" dirty="0"/>
              <a:t>through a </a:t>
            </a:r>
            <a:r>
              <a:rPr lang="en-GB" sz="2000" i="1" dirty="0"/>
              <a:t>photo</a:t>
            </a:r>
          </a:p>
          <a:p>
            <a:r>
              <a:rPr lang="en-GB" sz="2000" dirty="0"/>
              <a:t>A picture can tell a thousand words.</a:t>
            </a:r>
          </a:p>
          <a:p>
            <a:r>
              <a:rPr lang="en-GB" sz="2000" dirty="0"/>
              <a:t>Examples of using this method in recovery research</a:t>
            </a:r>
          </a:p>
        </p:txBody>
      </p:sp>
      <p:pic>
        <p:nvPicPr>
          <p:cNvPr id="5" name="Picture 4" descr="A hand holding a phone with a picture of a landscape">
            <a:extLst>
              <a:ext uri="{FF2B5EF4-FFF2-40B4-BE49-F238E27FC236}">
                <a16:creationId xmlns:a16="http://schemas.microsoft.com/office/drawing/2014/main" id="{E1DFE6DA-4657-2F47-94EF-3F13092750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9717" r="13330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40252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F0435-B9A2-6C54-6171-D39821A16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716" y="871441"/>
            <a:ext cx="2924843" cy="420658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2800" kern="1200" dirty="0" err="1">
                <a:solidFill>
                  <a:srgbClr val="595959"/>
                </a:solidFill>
                <a:latin typeface="+mj-lt"/>
                <a:ea typeface="+mj-ea"/>
                <a:cs typeface="+mj-cs"/>
              </a:rPr>
              <a:t>Milasan</a:t>
            </a:r>
            <a:r>
              <a:rPr lang="en-US" sz="2800" kern="1200" dirty="0">
                <a:solidFill>
                  <a:srgbClr val="595959"/>
                </a:solidFill>
                <a:latin typeface="+mj-lt"/>
                <a:ea typeface="+mj-ea"/>
                <a:cs typeface="+mj-cs"/>
              </a:rPr>
              <a:t> (2020) undertook research looking at a photographic </a:t>
            </a:r>
            <a:r>
              <a:rPr lang="en-US" sz="2800" dirty="0">
                <a:solidFill>
                  <a:srgbClr val="595959"/>
                </a:solidFill>
              </a:rPr>
              <a:t>exploration of Romanian service users’ experiences of recovery.</a:t>
            </a:r>
            <a:br>
              <a:rPr lang="en-US" sz="2800" dirty="0">
                <a:solidFill>
                  <a:srgbClr val="595959"/>
                </a:solidFill>
              </a:rPr>
            </a:br>
            <a:br>
              <a:rPr lang="en-US" sz="2800" dirty="0">
                <a:solidFill>
                  <a:srgbClr val="595959"/>
                </a:solidFill>
              </a:rPr>
            </a:br>
            <a:r>
              <a:rPr lang="en-US" sz="2800" dirty="0">
                <a:solidFill>
                  <a:srgbClr val="595959"/>
                </a:solidFill>
              </a:rPr>
              <a:t>This photo showed</a:t>
            </a:r>
            <a:br>
              <a:rPr lang="en-US" sz="2800" dirty="0">
                <a:solidFill>
                  <a:srgbClr val="595959"/>
                </a:solidFill>
              </a:rPr>
            </a:br>
            <a:r>
              <a:rPr lang="en-US" sz="2800" i="1" kern="1200" dirty="0">
                <a:solidFill>
                  <a:srgbClr val="595959"/>
                </a:solidFill>
                <a:latin typeface="+mj-lt"/>
                <a:ea typeface="+mj-ea"/>
                <a:cs typeface="+mj-cs"/>
              </a:rPr>
              <a:t>A sense of hope and recovery</a:t>
            </a:r>
          </a:p>
        </p:txBody>
      </p:sp>
      <p:pic>
        <p:nvPicPr>
          <p:cNvPr id="5" name="Content Placeholder 4" descr="A sunset over a beach&#10;&#10;Description automatically generated">
            <a:extLst>
              <a:ext uri="{FF2B5EF4-FFF2-40B4-BE49-F238E27FC236}">
                <a16:creationId xmlns:a16="http://schemas.microsoft.com/office/drawing/2014/main" id="{8A73A703-D2FC-312A-3E16-F60475D7E1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410716" y="1398426"/>
            <a:ext cx="6106987" cy="406114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3873BD4-072E-2F96-B208-24EB0BC11A61}"/>
              </a:ext>
            </a:extLst>
          </p:cNvPr>
          <p:cNvSpPr txBox="1"/>
          <p:nvPr/>
        </p:nvSpPr>
        <p:spPr>
          <a:xfrm>
            <a:off x="9210661" y="5259517"/>
            <a:ext cx="2307042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GB" sz="700">
                <a:solidFill>
                  <a:srgbClr val="FFFFFF"/>
                </a:solidFill>
                <a:hlinkClick r:id="rId3" tooltip="http://commons.wikimedia.org/wiki/File:Sunset_in_El_Porto,_California_(8074300769).jpg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GB" sz="700">
                <a:solidFill>
                  <a:srgbClr val="FFFFFF"/>
                </a:solidFill>
              </a:rPr>
              <a:t> by Unknown Author is licensed under </a:t>
            </a:r>
            <a:r>
              <a:rPr lang="en-GB" sz="700">
                <a:solidFill>
                  <a:srgbClr val="FFFFFF"/>
                </a:solidFill>
                <a:hlinkClick r:id="rId4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en-GB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916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FD740-8A73-C4C1-2F84-5E1E70FB6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716" y="871442"/>
            <a:ext cx="2924843" cy="456169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2800" kern="1200" dirty="0">
                <a:solidFill>
                  <a:srgbClr val="595959"/>
                </a:solidFill>
                <a:latin typeface="+mj-lt"/>
                <a:ea typeface="+mj-ea"/>
                <a:cs typeface="+mj-cs"/>
              </a:rPr>
              <a:t>Khalil (2015) explored through photos the role of physical activity in personal recovery.</a:t>
            </a:r>
            <a:br>
              <a:rPr lang="en-US" sz="2800" kern="1200" dirty="0">
                <a:solidFill>
                  <a:srgbClr val="595959"/>
                </a:solidFill>
                <a:latin typeface="+mj-lt"/>
                <a:ea typeface="+mj-ea"/>
                <a:cs typeface="+mj-cs"/>
              </a:rPr>
            </a:br>
            <a:br>
              <a:rPr lang="en-US" sz="2800" kern="1200" dirty="0">
                <a:solidFill>
                  <a:srgbClr val="595959"/>
                </a:solidFill>
                <a:latin typeface="+mj-lt"/>
                <a:ea typeface="+mj-ea"/>
                <a:cs typeface="+mj-cs"/>
              </a:rPr>
            </a:br>
            <a:r>
              <a:rPr lang="en-US" sz="2800" kern="1200" dirty="0">
                <a:solidFill>
                  <a:srgbClr val="595959"/>
                </a:solidFill>
                <a:latin typeface="+mj-lt"/>
                <a:ea typeface="+mj-ea"/>
                <a:cs typeface="+mj-cs"/>
              </a:rPr>
              <a:t>A photo of chairs showed</a:t>
            </a:r>
            <a:br>
              <a:rPr lang="en-US" sz="2800" kern="1200" dirty="0">
                <a:solidFill>
                  <a:srgbClr val="595959"/>
                </a:solidFill>
                <a:latin typeface="+mj-lt"/>
                <a:ea typeface="+mj-ea"/>
                <a:cs typeface="+mj-cs"/>
              </a:rPr>
            </a:br>
            <a:br>
              <a:rPr lang="en-US" sz="2800" kern="1200" dirty="0">
                <a:solidFill>
                  <a:srgbClr val="595959"/>
                </a:solidFill>
                <a:latin typeface="+mj-lt"/>
                <a:ea typeface="+mj-ea"/>
                <a:cs typeface="+mj-cs"/>
              </a:rPr>
            </a:br>
            <a:r>
              <a:rPr lang="en-US" sz="2800" i="1" kern="1200" dirty="0">
                <a:solidFill>
                  <a:srgbClr val="595959"/>
                </a:solidFill>
                <a:latin typeface="+mj-lt"/>
                <a:ea typeface="+mj-ea"/>
                <a:cs typeface="+mj-cs"/>
              </a:rPr>
              <a:t>A meeting place: waiting at the gym and a chance to talk to people</a:t>
            </a:r>
          </a:p>
        </p:txBody>
      </p:sp>
      <p:pic>
        <p:nvPicPr>
          <p:cNvPr id="5" name="Content Placeholder 4" descr="A row of chairs in a row&#10;&#10;Description automatically generated">
            <a:extLst>
              <a:ext uri="{FF2B5EF4-FFF2-40B4-BE49-F238E27FC236}">
                <a16:creationId xmlns:a16="http://schemas.microsoft.com/office/drawing/2014/main" id="{EA73189F-F319-88BB-BFAE-671339252F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410716" y="1184681"/>
            <a:ext cx="6106987" cy="4488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760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3F7EA-1355-6CEC-D660-B9357D185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716" y="871442"/>
            <a:ext cx="2924843" cy="317236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2800" kern="1200" dirty="0">
                <a:solidFill>
                  <a:srgbClr val="595959"/>
                </a:solidFill>
                <a:latin typeface="+mj-lt"/>
                <a:ea typeface="+mj-ea"/>
                <a:cs typeface="+mj-cs"/>
              </a:rPr>
              <a:t>What does this photo mean to </a:t>
            </a:r>
            <a:r>
              <a:rPr lang="en-US" sz="2800" dirty="0">
                <a:solidFill>
                  <a:srgbClr val="595959"/>
                </a:solidFill>
              </a:rPr>
              <a:t>Jo?</a:t>
            </a:r>
            <a:endParaRPr lang="en-US" sz="2800" kern="1200" dirty="0">
              <a:solidFill>
                <a:srgbClr val="595959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Content Placeholder 4" descr="A dog lying on a dog bed">
            <a:extLst>
              <a:ext uri="{FF2B5EF4-FFF2-40B4-BE49-F238E27FC236}">
                <a16:creationId xmlns:a16="http://schemas.microsoft.com/office/drawing/2014/main" id="{5B93000C-5077-A2B0-937D-515DCF0AE9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716" y="1138879"/>
            <a:ext cx="6106987" cy="458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7025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1B573-06EB-8668-21BE-7DC4FDC99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 fontScale="90000"/>
          </a:bodyPr>
          <a:lstStyle/>
          <a:p>
            <a:r>
              <a:rPr lang="en-GB" sz="5400"/>
              <a:t>My dog is part of my recovery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FBA9A-A5A0-C2B5-9507-4657206178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 lnSpcReduction="10000"/>
          </a:bodyPr>
          <a:lstStyle/>
          <a:p>
            <a:r>
              <a:rPr lang="en-GB" sz="2200"/>
              <a:t>When I am stressed, I take her for a walk</a:t>
            </a:r>
          </a:p>
          <a:p>
            <a:r>
              <a:rPr lang="en-GB" sz="2200"/>
              <a:t>She comes for a cuddle when I am at home alone</a:t>
            </a:r>
          </a:p>
          <a:p>
            <a:r>
              <a:rPr lang="en-GB" sz="2200"/>
              <a:t>She gives me structure to my day when I am working at home</a:t>
            </a:r>
          </a:p>
          <a:p>
            <a:r>
              <a:rPr lang="en-GB" sz="2200"/>
              <a:t>I take her to dog school and scent work training – my hobby!</a:t>
            </a:r>
          </a:p>
          <a:p>
            <a:endParaRPr lang="en-GB" sz="2200"/>
          </a:p>
          <a:p>
            <a:endParaRPr lang="en-GB" sz="2200"/>
          </a:p>
          <a:p>
            <a:endParaRPr lang="en-GB" sz="2200"/>
          </a:p>
        </p:txBody>
      </p:sp>
      <p:pic>
        <p:nvPicPr>
          <p:cNvPr id="7" name="Picture 6" descr="A dog lying on a dog bed">
            <a:extLst>
              <a:ext uri="{FF2B5EF4-FFF2-40B4-BE49-F238E27FC236}">
                <a16:creationId xmlns:a16="http://schemas.microsoft.com/office/drawing/2014/main" id="{CBFAB353-AD2C-B418-DC78-347647FF74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82" r="11690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574297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0E86E4-58F1-C1D1-F8CB-686B37843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does this photo mean to Shula?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00DB730-E0D7-CF9C-08BA-BB39F3B29D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64248" y="1825625"/>
            <a:ext cx="3263503" cy="4351338"/>
          </a:xfrm>
        </p:spPr>
      </p:pic>
    </p:spTree>
    <p:extLst>
      <p:ext uri="{BB962C8B-B14F-4D97-AF65-F5344CB8AC3E}">
        <p14:creationId xmlns:p14="http://schemas.microsoft.com/office/powerpoint/2010/main" val="15437522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339</TotalTime>
  <Words>690</Words>
  <Application>Microsoft Office PowerPoint</Application>
  <PresentationFormat>Widescreen</PresentationFormat>
  <Paragraphs>84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PowerPoint Presentation</vt:lpstr>
      <vt:lpstr>Session 1 outline</vt:lpstr>
      <vt:lpstr>Introduction </vt:lpstr>
      <vt:lpstr>What is photovoice?</vt:lpstr>
      <vt:lpstr>Milasan (2020) undertook research looking at a photographic exploration of Romanian service users’ experiences of recovery.  This photo showed A sense of hope and recovery</vt:lpstr>
      <vt:lpstr>Khalil (2015) explored through photos the role of physical activity in personal recovery.  A photo of chairs showed  A meeting place: waiting at the gym and a chance to talk to people</vt:lpstr>
      <vt:lpstr>What does this photo mean to Jo?</vt:lpstr>
      <vt:lpstr>My dog is part of my recovery</vt:lpstr>
      <vt:lpstr>What does this photo mean to Shula?</vt:lpstr>
      <vt:lpstr>What does this photo mean to Shula Boris and Noam</vt:lpstr>
      <vt:lpstr>Breaktime 20 minutes break </vt:lpstr>
      <vt:lpstr>TASK: 30 minutes</vt:lpstr>
      <vt:lpstr>Get into pairs and discuss the photo</vt:lpstr>
      <vt:lpstr>The study approvals</vt:lpstr>
      <vt:lpstr>Summary</vt:lpstr>
      <vt:lpstr>Patient participant information sheet</vt:lpstr>
      <vt:lpstr>Patient participant consent form</vt:lpstr>
      <vt:lpstr>Next steps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Fox, Joanna</cp:lastModifiedBy>
  <cp:revision>31</cp:revision>
  <dcterms:created xsi:type="dcterms:W3CDTF">2023-01-27T21:55:24Z</dcterms:created>
  <dcterms:modified xsi:type="dcterms:W3CDTF">2026-04-22T12:25:21Z</dcterms:modified>
</cp:coreProperties>
</file>