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87" r:id="rId2"/>
    <p:sldMasterId id="2147483698" r:id="rId3"/>
  </p:sldMasterIdLst>
  <p:notesMasterIdLst>
    <p:notesMasterId r:id="rId34"/>
  </p:notesMasterIdLst>
  <p:sldIdLst>
    <p:sldId id="289" r:id="rId4"/>
    <p:sldId id="264" r:id="rId5"/>
    <p:sldId id="257" r:id="rId6"/>
    <p:sldId id="258" r:id="rId7"/>
    <p:sldId id="259" r:id="rId8"/>
    <p:sldId id="260" r:id="rId9"/>
    <p:sldId id="261" r:id="rId10"/>
    <p:sldId id="262" r:id="rId11"/>
    <p:sldId id="265" r:id="rId12"/>
    <p:sldId id="270" r:id="rId13"/>
    <p:sldId id="272" r:id="rId14"/>
    <p:sldId id="271" r:id="rId15"/>
    <p:sldId id="274" r:id="rId16"/>
    <p:sldId id="273"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63" r:id="rId32"/>
    <p:sldId id="26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14990BA-1C50-4566-9BB8-F04B0395D61A}">
          <p14:sldIdLst>
            <p14:sldId id="289"/>
            <p14:sldId id="264"/>
            <p14:sldId id="257"/>
            <p14:sldId id="258"/>
            <p14:sldId id="259"/>
            <p14:sldId id="260"/>
            <p14:sldId id="261"/>
            <p14:sldId id="262"/>
            <p14:sldId id="265"/>
            <p14:sldId id="270"/>
            <p14:sldId id="272"/>
            <p14:sldId id="271"/>
            <p14:sldId id="274"/>
            <p14:sldId id="273"/>
          </p14:sldIdLst>
        </p14:section>
        <p14:section name="Accessible template" id="{825BF034-FC9E-403E-81F5-313439A947E5}">
          <p14:sldIdLst>
            <p14:sldId id="275"/>
            <p14:sldId id="276"/>
            <p14:sldId id="277"/>
            <p14:sldId id="278"/>
            <p14:sldId id="279"/>
            <p14:sldId id="280"/>
            <p14:sldId id="281"/>
            <p14:sldId id="282"/>
            <p14:sldId id="283"/>
            <p14:sldId id="284"/>
            <p14:sldId id="285"/>
            <p14:sldId id="286"/>
            <p14:sldId id="287"/>
            <p14:sldId id="288"/>
            <p14:sldId id="263"/>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23DA2E-ED26-4879-9514-55D500E8DE5F}" v="13" dt="2025-09-05T10:27:08.7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6/11/relationships/changesInfo" Target="changesInfos/changesInfo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x, Joanna" userId="f4b1a19b-340b-4379-a1f6-925888833114" providerId="ADAL" clId="{E223DA2E-ED26-4879-9514-55D500E8DE5F}"/>
    <pc:docChg chg="undo custSel addSld delSld modSld sldOrd modSection">
      <pc:chgData name="Fox, Joanna" userId="f4b1a19b-340b-4379-a1f6-925888833114" providerId="ADAL" clId="{E223DA2E-ED26-4879-9514-55D500E8DE5F}" dt="2025-09-05T10:44:20.737" v="339" actId="255"/>
      <pc:docMkLst>
        <pc:docMk/>
      </pc:docMkLst>
      <pc:sldChg chg="delSp modSp del mod">
        <pc:chgData name="Fox, Joanna" userId="f4b1a19b-340b-4379-a1f6-925888833114" providerId="ADAL" clId="{E223DA2E-ED26-4879-9514-55D500E8DE5F}" dt="2025-09-05T10:43:02.949" v="327" actId="2696"/>
        <pc:sldMkLst>
          <pc:docMk/>
          <pc:sldMk cId="72362925" sldId="256"/>
        </pc:sldMkLst>
        <pc:spChg chg="mod">
          <ac:chgData name="Fox, Joanna" userId="f4b1a19b-340b-4379-a1f6-925888833114" providerId="ADAL" clId="{E223DA2E-ED26-4879-9514-55D500E8DE5F}" dt="2025-09-04T08:37:07.930" v="139" actId="20577"/>
          <ac:spMkLst>
            <pc:docMk/>
            <pc:sldMk cId="72362925" sldId="256"/>
            <ac:spMk id="2" creationId="{F7483EBB-124A-1A4B-8D2E-32071F5033A4}"/>
          </ac:spMkLst>
        </pc:spChg>
        <pc:spChg chg="mod">
          <ac:chgData name="Fox, Joanna" userId="f4b1a19b-340b-4379-a1f6-925888833114" providerId="ADAL" clId="{E223DA2E-ED26-4879-9514-55D500E8DE5F}" dt="2025-09-04T08:42:14.767" v="296" actId="20577"/>
          <ac:spMkLst>
            <pc:docMk/>
            <pc:sldMk cId="72362925" sldId="256"/>
            <ac:spMk id="3" creationId="{6DCDE2F5-C8D0-0294-4A0C-20F14EA2A217}"/>
          </ac:spMkLst>
        </pc:spChg>
        <pc:picChg chg="del">
          <ac:chgData name="Fox, Joanna" userId="f4b1a19b-340b-4379-a1f6-925888833114" providerId="ADAL" clId="{E223DA2E-ED26-4879-9514-55D500E8DE5F}" dt="2025-09-04T08:39:38.350" v="259" actId="478"/>
          <ac:picMkLst>
            <pc:docMk/>
            <pc:sldMk cId="72362925" sldId="256"/>
            <ac:picMk id="4" creationId="{BF0277C0-EBC4-5720-ED23-42E68D2FC2EC}"/>
          </ac:picMkLst>
        </pc:picChg>
      </pc:sldChg>
      <pc:sldChg chg="modSp mod ord">
        <pc:chgData name="Fox, Joanna" userId="f4b1a19b-340b-4379-a1f6-925888833114" providerId="ADAL" clId="{E223DA2E-ED26-4879-9514-55D500E8DE5F}" dt="2025-09-04T08:35:27.792" v="108" actId="20577"/>
        <pc:sldMkLst>
          <pc:docMk/>
          <pc:sldMk cId="3259843933" sldId="263"/>
        </pc:sldMkLst>
        <pc:spChg chg="mod">
          <ac:chgData name="Fox, Joanna" userId="f4b1a19b-340b-4379-a1f6-925888833114" providerId="ADAL" clId="{E223DA2E-ED26-4879-9514-55D500E8DE5F}" dt="2025-09-04T08:35:27.792" v="108" actId="20577"/>
          <ac:spMkLst>
            <pc:docMk/>
            <pc:sldMk cId="3259843933" sldId="263"/>
            <ac:spMk id="3" creationId="{DF9E0F1A-81B8-7C88-BFE3-98BB6E0C9F3A}"/>
          </ac:spMkLst>
        </pc:spChg>
      </pc:sldChg>
      <pc:sldChg chg="ord">
        <pc:chgData name="Fox, Joanna" userId="f4b1a19b-340b-4379-a1f6-925888833114" providerId="ADAL" clId="{E223DA2E-ED26-4879-9514-55D500E8DE5F}" dt="2025-09-04T08:27:17.401" v="3"/>
        <pc:sldMkLst>
          <pc:docMk/>
          <pc:sldMk cId="3354350850" sldId="266"/>
        </pc:sldMkLst>
      </pc:sldChg>
      <pc:sldChg chg="modSp mod">
        <pc:chgData name="Fox, Joanna" userId="f4b1a19b-340b-4379-a1f6-925888833114" providerId="ADAL" clId="{E223DA2E-ED26-4879-9514-55D500E8DE5F}" dt="2025-09-04T08:43:09.567" v="297" actId="20577"/>
        <pc:sldMkLst>
          <pc:docMk/>
          <pc:sldMk cId="2928474922" sldId="275"/>
        </pc:sldMkLst>
        <pc:spChg chg="mod">
          <ac:chgData name="Fox, Joanna" userId="f4b1a19b-340b-4379-a1f6-925888833114" providerId="ADAL" clId="{E223DA2E-ED26-4879-9514-55D500E8DE5F}" dt="2025-09-04T08:43:09.567" v="297" actId="20577"/>
          <ac:spMkLst>
            <pc:docMk/>
            <pc:sldMk cId="2928474922" sldId="275"/>
            <ac:spMk id="2" creationId="{00000000-0000-0000-0000-000000000000}"/>
          </ac:spMkLst>
        </pc:spChg>
        <pc:spChg chg="mod">
          <ac:chgData name="Fox, Joanna" userId="f4b1a19b-340b-4379-a1f6-925888833114" providerId="ADAL" clId="{E223DA2E-ED26-4879-9514-55D500E8DE5F}" dt="2025-09-04T08:27:40.098" v="24" actId="20577"/>
          <ac:spMkLst>
            <pc:docMk/>
            <pc:sldMk cId="2928474922" sldId="275"/>
            <ac:spMk id="3" creationId="{00000000-0000-0000-0000-000000000000}"/>
          </ac:spMkLst>
        </pc:spChg>
      </pc:sldChg>
      <pc:sldChg chg="modSp mod">
        <pc:chgData name="Fox, Joanna" userId="f4b1a19b-340b-4379-a1f6-925888833114" providerId="ADAL" clId="{E223DA2E-ED26-4879-9514-55D500E8DE5F}" dt="2025-09-04T08:32:33.906" v="25" actId="1076"/>
        <pc:sldMkLst>
          <pc:docMk/>
          <pc:sldMk cId="1086675087" sldId="277"/>
        </pc:sldMkLst>
        <pc:spChg chg="mod">
          <ac:chgData name="Fox, Joanna" userId="f4b1a19b-340b-4379-a1f6-925888833114" providerId="ADAL" clId="{E223DA2E-ED26-4879-9514-55D500E8DE5F}" dt="2025-09-04T08:32:33.906" v="25" actId="1076"/>
          <ac:spMkLst>
            <pc:docMk/>
            <pc:sldMk cId="1086675087" sldId="277"/>
            <ac:spMk id="2" creationId="{34CEDFF2-5D47-54A2-78ED-B7EA36DEEE4A}"/>
          </ac:spMkLst>
        </pc:spChg>
      </pc:sldChg>
      <pc:sldChg chg="modSp mod">
        <pc:chgData name="Fox, Joanna" userId="f4b1a19b-340b-4379-a1f6-925888833114" providerId="ADAL" clId="{E223DA2E-ED26-4879-9514-55D500E8DE5F}" dt="2025-09-04T08:32:44.401" v="40" actId="20577"/>
        <pc:sldMkLst>
          <pc:docMk/>
          <pc:sldMk cId="2708702748" sldId="279"/>
        </pc:sldMkLst>
        <pc:spChg chg="mod">
          <ac:chgData name="Fox, Joanna" userId="f4b1a19b-340b-4379-a1f6-925888833114" providerId="ADAL" clId="{E223DA2E-ED26-4879-9514-55D500E8DE5F}" dt="2025-09-04T08:32:44.401" v="40" actId="20577"/>
          <ac:spMkLst>
            <pc:docMk/>
            <pc:sldMk cId="2708702748" sldId="279"/>
            <ac:spMk id="2" creationId="{B2FFEE4E-6572-D3B9-404C-653D1986EA70}"/>
          </ac:spMkLst>
        </pc:spChg>
      </pc:sldChg>
      <pc:sldChg chg="modSp mod">
        <pc:chgData name="Fox, Joanna" userId="f4b1a19b-340b-4379-a1f6-925888833114" providerId="ADAL" clId="{E223DA2E-ED26-4879-9514-55D500E8DE5F}" dt="2025-09-04T08:32:52.993" v="55" actId="20577"/>
        <pc:sldMkLst>
          <pc:docMk/>
          <pc:sldMk cId="3426211348" sldId="281"/>
        </pc:sldMkLst>
        <pc:spChg chg="mod">
          <ac:chgData name="Fox, Joanna" userId="f4b1a19b-340b-4379-a1f6-925888833114" providerId="ADAL" clId="{E223DA2E-ED26-4879-9514-55D500E8DE5F}" dt="2025-09-04T08:32:52.993" v="55" actId="20577"/>
          <ac:spMkLst>
            <pc:docMk/>
            <pc:sldMk cId="3426211348" sldId="281"/>
            <ac:spMk id="2" creationId="{B2A9C52F-7377-2D32-D9A2-97A711A12CD9}"/>
          </ac:spMkLst>
        </pc:spChg>
      </pc:sldChg>
      <pc:sldChg chg="modSp mod">
        <pc:chgData name="Fox, Joanna" userId="f4b1a19b-340b-4379-a1f6-925888833114" providerId="ADAL" clId="{E223DA2E-ED26-4879-9514-55D500E8DE5F}" dt="2025-09-04T08:33:03.866" v="71" actId="20577"/>
        <pc:sldMkLst>
          <pc:docMk/>
          <pc:sldMk cId="1201374737" sldId="282"/>
        </pc:sldMkLst>
        <pc:spChg chg="mod">
          <ac:chgData name="Fox, Joanna" userId="f4b1a19b-340b-4379-a1f6-925888833114" providerId="ADAL" clId="{E223DA2E-ED26-4879-9514-55D500E8DE5F}" dt="2025-09-04T08:33:03.866" v="71" actId="20577"/>
          <ac:spMkLst>
            <pc:docMk/>
            <pc:sldMk cId="1201374737" sldId="282"/>
            <ac:spMk id="2" creationId="{601F8E26-B679-8E96-7988-B93DE9B4C15D}"/>
          </ac:spMkLst>
        </pc:spChg>
      </pc:sldChg>
      <pc:sldChg chg="modSp mod">
        <pc:chgData name="Fox, Joanna" userId="f4b1a19b-340b-4379-a1f6-925888833114" providerId="ADAL" clId="{E223DA2E-ED26-4879-9514-55D500E8DE5F}" dt="2025-09-04T08:33:18.204" v="80" actId="20577"/>
        <pc:sldMkLst>
          <pc:docMk/>
          <pc:sldMk cId="1015248268" sldId="285"/>
        </pc:sldMkLst>
        <pc:spChg chg="mod">
          <ac:chgData name="Fox, Joanna" userId="f4b1a19b-340b-4379-a1f6-925888833114" providerId="ADAL" clId="{E223DA2E-ED26-4879-9514-55D500E8DE5F}" dt="2025-09-04T08:33:18.204" v="80" actId="20577"/>
          <ac:spMkLst>
            <pc:docMk/>
            <pc:sldMk cId="1015248268" sldId="285"/>
            <ac:spMk id="2" creationId="{2916E0AF-4C1A-F40A-8D60-C11930DE73F6}"/>
          </ac:spMkLst>
        </pc:spChg>
      </pc:sldChg>
      <pc:sldChg chg="modSp mod">
        <pc:chgData name="Fox, Joanna" userId="f4b1a19b-340b-4379-a1f6-925888833114" providerId="ADAL" clId="{E223DA2E-ED26-4879-9514-55D500E8DE5F}" dt="2025-09-04T08:33:28.165" v="95" actId="20577"/>
        <pc:sldMkLst>
          <pc:docMk/>
          <pc:sldMk cId="4110372836" sldId="286"/>
        </pc:sldMkLst>
        <pc:spChg chg="mod">
          <ac:chgData name="Fox, Joanna" userId="f4b1a19b-340b-4379-a1f6-925888833114" providerId="ADAL" clId="{E223DA2E-ED26-4879-9514-55D500E8DE5F}" dt="2025-09-04T08:33:28.165" v="95" actId="20577"/>
          <ac:spMkLst>
            <pc:docMk/>
            <pc:sldMk cId="4110372836" sldId="286"/>
            <ac:spMk id="18" creationId="{F24B4C9C-22A6-49E7-97EA-B25DA3B2F5D1}"/>
          </ac:spMkLst>
        </pc:spChg>
      </pc:sldChg>
      <pc:sldChg chg="addSp delSp modSp new mod setBg setClrOvrMap">
        <pc:chgData name="Fox, Joanna" userId="f4b1a19b-340b-4379-a1f6-925888833114" providerId="ADAL" clId="{E223DA2E-ED26-4879-9514-55D500E8DE5F}" dt="2025-09-05T10:44:20.737" v="339" actId="255"/>
        <pc:sldMkLst>
          <pc:docMk/>
          <pc:sldMk cId="4091975441" sldId="289"/>
        </pc:sldMkLst>
        <pc:spChg chg="mod ord">
          <ac:chgData name="Fox, Joanna" userId="f4b1a19b-340b-4379-a1f6-925888833114" providerId="ADAL" clId="{E223DA2E-ED26-4879-9514-55D500E8DE5F}" dt="2025-09-05T10:44:20.737" v="339" actId="255"/>
          <ac:spMkLst>
            <pc:docMk/>
            <pc:sldMk cId="4091975441" sldId="289"/>
            <ac:spMk id="2" creationId="{2376DD6C-5B5C-DDA0-258F-995C392081A7}"/>
          </ac:spMkLst>
        </pc:spChg>
        <pc:spChg chg="del">
          <ac:chgData name="Fox, Joanna" userId="f4b1a19b-340b-4379-a1f6-925888833114" providerId="ADAL" clId="{E223DA2E-ED26-4879-9514-55D500E8DE5F}" dt="2025-09-05T10:26:48.567" v="300" actId="26606"/>
          <ac:spMkLst>
            <pc:docMk/>
            <pc:sldMk cId="4091975441" sldId="289"/>
            <ac:spMk id="3" creationId="{3F2ED465-7380-EA17-B834-3D10969D4BC9}"/>
          </ac:spMkLst>
        </pc:spChg>
        <pc:spChg chg="add del">
          <ac:chgData name="Fox, Joanna" userId="f4b1a19b-340b-4379-a1f6-925888833114" providerId="ADAL" clId="{E223DA2E-ED26-4879-9514-55D500E8DE5F}" dt="2025-09-05T10:41:25.556" v="307" actId="26606"/>
          <ac:spMkLst>
            <pc:docMk/>
            <pc:sldMk cId="4091975441" sldId="289"/>
            <ac:spMk id="13" creationId="{0EECA69B-4C2A-7F31-8019-E90DB3BD49CB}"/>
          </ac:spMkLst>
        </pc:spChg>
        <pc:spChg chg="add del">
          <ac:chgData name="Fox, Joanna" userId="f4b1a19b-340b-4379-a1f6-925888833114" providerId="ADAL" clId="{E223DA2E-ED26-4879-9514-55D500E8DE5F}" dt="2025-09-05T10:41:25.556" v="307" actId="26606"/>
          <ac:spMkLst>
            <pc:docMk/>
            <pc:sldMk cId="4091975441" sldId="289"/>
            <ac:spMk id="15" creationId="{857DEAC1-B3AA-6569-0A44-A191DF2F3C67}"/>
          </ac:spMkLst>
        </pc:spChg>
        <pc:spChg chg="add del">
          <ac:chgData name="Fox, Joanna" userId="f4b1a19b-340b-4379-a1f6-925888833114" providerId="ADAL" clId="{E223DA2E-ED26-4879-9514-55D500E8DE5F}" dt="2025-09-05T10:41:31.666" v="309" actId="26606"/>
          <ac:spMkLst>
            <pc:docMk/>
            <pc:sldMk cId="4091975441" sldId="289"/>
            <ac:spMk id="24" creationId="{33E93247-6229-44AB-A550-739E971E690B}"/>
          </ac:spMkLst>
        </pc:spChg>
        <pc:spChg chg="add del">
          <ac:chgData name="Fox, Joanna" userId="f4b1a19b-340b-4379-a1f6-925888833114" providerId="ADAL" clId="{E223DA2E-ED26-4879-9514-55D500E8DE5F}" dt="2025-09-05T10:41:42.029" v="312" actId="26606"/>
          <ac:spMkLst>
            <pc:docMk/>
            <pc:sldMk cId="4091975441" sldId="289"/>
            <ac:spMk id="37" creationId="{33E93247-6229-44AB-A550-739E971E690B}"/>
          </ac:spMkLst>
        </pc:spChg>
        <pc:spChg chg="add del">
          <ac:chgData name="Fox, Joanna" userId="f4b1a19b-340b-4379-a1f6-925888833114" providerId="ADAL" clId="{E223DA2E-ED26-4879-9514-55D500E8DE5F}" dt="2025-09-05T10:43:49.373" v="334" actId="26606"/>
          <ac:spMkLst>
            <pc:docMk/>
            <pc:sldMk cId="4091975441" sldId="289"/>
            <ac:spMk id="48" creationId="{33E93247-6229-44AB-A550-739E971E690B}"/>
          </ac:spMkLst>
        </pc:spChg>
        <pc:spChg chg="add del">
          <ac:chgData name="Fox, Joanna" userId="f4b1a19b-340b-4379-a1f6-925888833114" providerId="ADAL" clId="{E223DA2E-ED26-4879-9514-55D500E8DE5F}" dt="2025-09-05T10:43:49.373" v="334" actId="26606"/>
          <ac:spMkLst>
            <pc:docMk/>
            <pc:sldMk cId="4091975441" sldId="289"/>
            <ac:spMk id="59" creationId="{33E93247-6229-44AB-A550-739E971E690B}"/>
          </ac:spMkLst>
        </pc:spChg>
        <pc:picChg chg="add mod ord">
          <ac:chgData name="Fox, Joanna" userId="f4b1a19b-340b-4379-a1f6-925888833114" providerId="ADAL" clId="{E223DA2E-ED26-4879-9514-55D500E8DE5F}" dt="2025-09-05T10:43:35.725" v="332" actId="14100"/>
          <ac:picMkLst>
            <pc:docMk/>
            <pc:sldMk cId="4091975441" sldId="289"/>
            <ac:picMk id="4" creationId="{7179A30E-B709-A019-94F4-5CEB0ABF5F6D}"/>
          </ac:picMkLst>
        </pc:picChg>
        <pc:cxnChg chg="add del">
          <ac:chgData name="Fox, Joanna" userId="f4b1a19b-340b-4379-a1f6-925888833114" providerId="ADAL" clId="{E223DA2E-ED26-4879-9514-55D500E8DE5F}" dt="2025-09-05T10:41:25.556" v="307" actId="26606"/>
          <ac:cxnSpMkLst>
            <pc:docMk/>
            <pc:sldMk cId="4091975441" sldId="289"/>
            <ac:cxnSpMk id="9" creationId="{F64F9B95-9045-48D2-B9F3-2927E98F54AA}"/>
          </ac:cxnSpMkLst>
        </pc:cxnChg>
        <pc:cxnChg chg="add del">
          <ac:chgData name="Fox, Joanna" userId="f4b1a19b-340b-4379-a1f6-925888833114" providerId="ADAL" clId="{E223DA2E-ED26-4879-9514-55D500E8DE5F}" dt="2025-09-05T10:41:25.556" v="307" actId="26606"/>
          <ac:cxnSpMkLst>
            <pc:docMk/>
            <pc:sldMk cId="4091975441" sldId="289"/>
            <ac:cxnSpMk id="11" creationId="{085AA86F-6A4D-4BCB-A045-D992CDC2959B}"/>
          </ac:cxnSpMkLst>
        </pc:cxnChg>
        <pc:cxnChg chg="add del">
          <ac:chgData name="Fox, Joanna" userId="f4b1a19b-340b-4379-a1f6-925888833114" providerId="ADAL" clId="{E223DA2E-ED26-4879-9514-55D500E8DE5F}" dt="2025-09-05T10:41:31.666" v="309" actId="26606"/>
          <ac:cxnSpMkLst>
            <pc:docMk/>
            <pc:sldMk cId="4091975441" sldId="289"/>
            <ac:cxnSpMk id="20" creationId="{F64F9B95-9045-48D2-B9F3-2927E98F54AA}"/>
          </ac:cxnSpMkLst>
        </pc:cxnChg>
        <pc:cxnChg chg="del">
          <ac:chgData name="Fox, Joanna" userId="f4b1a19b-340b-4379-a1f6-925888833114" providerId="ADAL" clId="{E223DA2E-ED26-4879-9514-55D500E8DE5F}" dt="2025-09-05T10:41:31.666" v="309" actId="26606"/>
          <ac:cxnSpMkLst>
            <pc:docMk/>
            <pc:sldMk cId="4091975441" sldId="289"/>
            <ac:cxnSpMk id="22" creationId="{085AA86F-6A4D-4BCB-A045-D992CDC2959B}"/>
          </ac:cxnSpMkLst>
        </pc:cxnChg>
        <pc:cxnChg chg="add del">
          <ac:chgData name="Fox, Joanna" userId="f4b1a19b-340b-4379-a1f6-925888833114" providerId="ADAL" clId="{E223DA2E-ED26-4879-9514-55D500E8DE5F}" dt="2025-09-05T10:41:31.666" v="309" actId="26606"/>
          <ac:cxnSpMkLst>
            <pc:docMk/>
            <pc:sldMk cId="4091975441" sldId="289"/>
            <ac:cxnSpMk id="26" creationId="{EE2E603F-4A95-4FE8-BB06-211DFD75DBEF}"/>
          </ac:cxnSpMkLst>
        </pc:cxnChg>
        <pc:cxnChg chg="add">
          <ac:chgData name="Fox, Joanna" userId="f4b1a19b-340b-4379-a1f6-925888833114" providerId="ADAL" clId="{E223DA2E-ED26-4879-9514-55D500E8DE5F}" dt="2025-09-05T10:41:25.556" v="307" actId="26606"/>
          <ac:cxnSpMkLst>
            <pc:docMk/>
            <pc:sldMk cId="4091975441" sldId="289"/>
            <ac:cxnSpMk id="28" creationId="{D7CC41EB-2D81-4303-9171-6401B388BA35}"/>
          </ac:cxnSpMkLst>
        </pc:cxnChg>
        <pc:cxnChg chg="add del">
          <ac:chgData name="Fox, Joanna" userId="f4b1a19b-340b-4379-a1f6-925888833114" providerId="ADAL" clId="{E223DA2E-ED26-4879-9514-55D500E8DE5F}" dt="2025-09-05T10:41:42.029" v="312" actId="26606"/>
          <ac:cxnSpMkLst>
            <pc:docMk/>
            <pc:sldMk cId="4091975441" sldId="289"/>
            <ac:cxnSpMk id="33" creationId="{F64F9B95-9045-48D2-B9F3-2927E98F54AA}"/>
          </ac:cxnSpMkLst>
        </pc:cxnChg>
        <pc:cxnChg chg="add del">
          <ac:chgData name="Fox, Joanna" userId="f4b1a19b-340b-4379-a1f6-925888833114" providerId="ADAL" clId="{E223DA2E-ED26-4879-9514-55D500E8DE5F}" dt="2025-09-05T10:41:42.029" v="312" actId="26606"/>
          <ac:cxnSpMkLst>
            <pc:docMk/>
            <pc:sldMk cId="4091975441" sldId="289"/>
            <ac:cxnSpMk id="35" creationId="{085AA86F-6A4D-4BCB-A045-D992CDC2959B}"/>
          </ac:cxnSpMkLst>
        </pc:cxnChg>
        <pc:cxnChg chg="add del">
          <ac:chgData name="Fox, Joanna" userId="f4b1a19b-340b-4379-a1f6-925888833114" providerId="ADAL" clId="{E223DA2E-ED26-4879-9514-55D500E8DE5F}" dt="2025-09-05T10:41:42.029" v="312" actId="26606"/>
          <ac:cxnSpMkLst>
            <pc:docMk/>
            <pc:sldMk cId="4091975441" sldId="289"/>
            <ac:cxnSpMk id="39" creationId="{EE2E603F-4A95-4FE8-BB06-211DFD75DBEF}"/>
          </ac:cxnSpMkLst>
        </pc:cxnChg>
        <pc:cxnChg chg="add del">
          <ac:chgData name="Fox, Joanna" userId="f4b1a19b-340b-4379-a1f6-925888833114" providerId="ADAL" clId="{E223DA2E-ED26-4879-9514-55D500E8DE5F}" dt="2025-09-05T10:43:49.373" v="334" actId="26606"/>
          <ac:cxnSpMkLst>
            <pc:docMk/>
            <pc:sldMk cId="4091975441" sldId="289"/>
            <ac:cxnSpMk id="44" creationId="{F64F9B95-9045-48D2-B9F3-2927E98F54AA}"/>
          </ac:cxnSpMkLst>
        </pc:cxnChg>
        <pc:cxnChg chg="add del">
          <ac:chgData name="Fox, Joanna" userId="f4b1a19b-340b-4379-a1f6-925888833114" providerId="ADAL" clId="{E223DA2E-ED26-4879-9514-55D500E8DE5F}" dt="2025-09-05T10:43:49.373" v="334" actId="26606"/>
          <ac:cxnSpMkLst>
            <pc:docMk/>
            <pc:sldMk cId="4091975441" sldId="289"/>
            <ac:cxnSpMk id="46" creationId="{085AA86F-6A4D-4BCB-A045-D992CDC2959B}"/>
          </ac:cxnSpMkLst>
        </pc:cxnChg>
        <pc:cxnChg chg="add del">
          <ac:chgData name="Fox, Joanna" userId="f4b1a19b-340b-4379-a1f6-925888833114" providerId="ADAL" clId="{E223DA2E-ED26-4879-9514-55D500E8DE5F}" dt="2025-09-05T10:43:49.373" v="334" actId="26606"/>
          <ac:cxnSpMkLst>
            <pc:docMk/>
            <pc:sldMk cId="4091975441" sldId="289"/>
            <ac:cxnSpMk id="50" creationId="{F7491F31-6557-2984-60B7-24907747D89D}"/>
          </ac:cxnSpMkLst>
        </pc:cxnChg>
        <pc:cxnChg chg="add del">
          <ac:chgData name="Fox, Joanna" userId="f4b1a19b-340b-4379-a1f6-925888833114" providerId="ADAL" clId="{E223DA2E-ED26-4879-9514-55D500E8DE5F}" dt="2025-09-05T10:43:49.373" v="334" actId="26606"/>
          <ac:cxnSpMkLst>
            <pc:docMk/>
            <pc:sldMk cId="4091975441" sldId="289"/>
            <ac:cxnSpMk id="55" creationId="{F64F9B95-9045-48D2-B9F3-2927E98F54AA}"/>
          </ac:cxnSpMkLst>
        </pc:cxnChg>
        <pc:cxnChg chg="add del">
          <ac:chgData name="Fox, Joanna" userId="f4b1a19b-340b-4379-a1f6-925888833114" providerId="ADAL" clId="{E223DA2E-ED26-4879-9514-55D500E8DE5F}" dt="2025-09-05T10:43:49.373" v="334" actId="26606"/>
          <ac:cxnSpMkLst>
            <pc:docMk/>
            <pc:sldMk cId="4091975441" sldId="289"/>
            <ac:cxnSpMk id="57" creationId="{085AA86F-6A4D-4BCB-A045-D992CDC2959B}"/>
          </ac:cxnSpMkLst>
        </pc:cxnChg>
        <pc:cxnChg chg="add del">
          <ac:chgData name="Fox, Joanna" userId="f4b1a19b-340b-4379-a1f6-925888833114" providerId="ADAL" clId="{E223DA2E-ED26-4879-9514-55D500E8DE5F}" dt="2025-09-05T10:43:49.373" v="334" actId="26606"/>
          <ac:cxnSpMkLst>
            <pc:docMk/>
            <pc:sldMk cId="4091975441" sldId="289"/>
            <ac:cxnSpMk id="61" creationId="{F7491F31-6557-2984-60B7-24907747D89D}"/>
          </ac:cxnSpMkLst>
        </pc:cxn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1E5335-203F-4FE3-A612-8D641EB1245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F9AE9A31-60A0-42B2-81E4-498DB37132BB}">
      <dgm:prSet/>
      <dgm:spPr/>
      <dgm:t>
        <a:bodyPr/>
        <a:lstStyle/>
        <a:p>
          <a:r>
            <a:rPr lang="en-GB" dirty="0"/>
            <a:t>Our Cygnet project provided an evaluation focused on service innovation in a closed ward for women diagnosed with Personality Disorder (PD) or Borderline Personality Disorder (BPD)</a:t>
          </a:r>
          <a:endParaRPr lang="en-US" dirty="0"/>
        </a:p>
      </dgm:t>
    </dgm:pt>
    <dgm:pt modelId="{B060269C-447F-4754-807B-C42C05AD4E19}" type="parTrans" cxnId="{A3280BA5-4863-42A0-83C4-0F6F20F77D21}">
      <dgm:prSet/>
      <dgm:spPr/>
      <dgm:t>
        <a:bodyPr/>
        <a:lstStyle/>
        <a:p>
          <a:endParaRPr lang="en-US"/>
        </a:p>
      </dgm:t>
    </dgm:pt>
    <dgm:pt modelId="{BE23C1B2-F945-46AC-B0B6-FBCD0E1D2FE9}" type="sibTrans" cxnId="{A3280BA5-4863-42A0-83C4-0F6F20F77D21}">
      <dgm:prSet/>
      <dgm:spPr/>
      <dgm:t>
        <a:bodyPr/>
        <a:lstStyle/>
        <a:p>
          <a:endParaRPr lang="en-US"/>
        </a:p>
      </dgm:t>
    </dgm:pt>
    <dgm:pt modelId="{0381645D-BDE3-4F96-8C8D-407DCA682B82}">
      <dgm:prSet/>
      <dgm:spPr/>
      <dgm:t>
        <a:bodyPr/>
        <a:lstStyle/>
        <a:p>
          <a:r>
            <a:rPr lang="en-GB" dirty="0"/>
            <a:t>This group consists mainly of young women,  with poor self-esteem, have a history of failed relationships within their family of origin and outside the family, and a high record of self-harm.</a:t>
          </a:r>
          <a:endParaRPr lang="en-US" dirty="0"/>
        </a:p>
      </dgm:t>
    </dgm:pt>
    <dgm:pt modelId="{539BC0CB-DD5F-4D00-B80F-93668CEE6C41}" type="parTrans" cxnId="{E7B41D94-C629-4531-90DA-2EB2F50F8A84}">
      <dgm:prSet/>
      <dgm:spPr/>
      <dgm:t>
        <a:bodyPr/>
        <a:lstStyle/>
        <a:p>
          <a:endParaRPr lang="en-US"/>
        </a:p>
      </dgm:t>
    </dgm:pt>
    <dgm:pt modelId="{B31F2397-3EC6-4C9A-8B2F-FDC87F949517}" type="sibTrans" cxnId="{E7B41D94-C629-4531-90DA-2EB2F50F8A84}">
      <dgm:prSet/>
      <dgm:spPr/>
      <dgm:t>
        <a:bodyPr/>
        <a:lstStyle/>
        <a:p>
          <a:endParaRPr lang="en-US"/>
        </a:p>
      </dgm:t>
    </dgm:pt>
    <dgm:pt modelId="{4011CD23-0742-443E-A62D-19329C001F30}">
      <dgm:prSet/>
      <dgm:spPr/>
      <dgm:t>
        <a:bodyPr/>
        <a:lstStyle/>
        <a:p>
          <a:r>
            <a:rPr lang="en-GB" dirty="0"/>
            <a:t>As already mentioned, it is the issue of self-harm which leads to the hospitalisation via a compulsory order. </a:t>
          </a:r>
          <a:endParaRPr lang="en-US" dirty="0"/>
        </a:p>
      </dgm:t>
    </dgm:pt>
    <dgm:pt modelId="{18A22138-53F4-4506-B6F8-BC6BCA558F0D}" type="parTrans" cxnId="{9F48864A-B455-4A07-9137-D03852E0D75E}">
      <dgm:prSet/>
      <dgm:spPr/>
      <dgm:t>
        <a:bodyPr/>
        <a:lstStyle/>
        <a:p>
          <a:endParaRPr lang="en-US"/>
        </a:p>
      </dgm:t>
    </dgm:pt>
    <dgm:pt modelId="{61D58F73-DE6B-4A4B-B07C-C678D9134EA6}" type="sibTrans" cxnId="{9F48864A-B455-4A07-9137-D03852E0D75E}">
      <dgm:prSet/>
      <dgm:spPr/>
      <dgm:t>
        <a:bodyPr/>
        <a:lstStyle/>
        <a:p>
          <a:endParaRPr lang="en-US"/>
        </a:p>
      </dgm:t>
    </dgm:pt>
    <dgm:pt modelId="{A8DA75A1-63F4-4345-9A5B-EE5C8EACED07}">
      <dgm:prSet/>
      <dgm:spPr/>
      <dgm:t>
        <a:bodyPr/>
        <a:lstStyle/>
        <a:p>
          <a:r>
            <a:rPr lang="en-GB"/>
            <a:t>The hospitalisation is aimed to reduce both the seriousness of the self harm as well as its frequency, and to prepare the women for an improved life outside the hospital, often via supported housing or returning to their family or origin. </a:t>
          </a:r>
          <a:endParaRPr lang="en-US"/>
        </a:p>
      </dgm:t>
    </dgm:pt>
    <dgm:pt modelId="{C36D1D84-40FA-48D6-9749-CBE94AE2B105}" type="parTrans" cxnId="{A4143E90-2881-45BF-BCE3-00200F3ED48F}">
      <dgm:prSet/>
      <dgm:spPr/>
      <dgm:t>
        <a:bodyPr/>
        <a:lstStyle/>
        <a:p>
          <a:endParaRPr lang="en-US"/>
        </a:p>
      </dgm:t>
    </dgm:pt>
    <dgm:pt modelId="{4CEDA2A5-D039-41E3-B30E-1646F83C9924}" type="sibTrans" cxnId="{A4143E90-2881-45BF-BCE3-00200F3ED48F}">
      <dgm:prSet/>
      <dgm:spPr/>
      <dgm:t>
        <a:bodyPr/>
        <a:lstStyle/>
        <a:p>
          <a:endParaRPr lang="en-US"/>
        </a:p>
      </dgm:t>
    </dgm:pt>
    <dgm:pt modelId="{7C11D7F0-0757-4086-96CB-F06B404D91A1}" type="pres">
      <dgm:prSet presAssocID="{561E5335-203F-4FE3-A612-8D641EB12450}" presName="outerComposite" presStyleCnt="0">
        <dgm:presLayoutVars>
          <dgm:chMax val="5"/>
          <dgm:dir/>
          <dgm:resizeHandles val="exact"/>
        </dgm:presLayoutVars>
      </dgm:prSet>
      <dgm:spPr/>
    </dgm:pt>
    <dgm:pt modelId="{DB5F5601-FB93-44F2-94DC-55C04237DE9B}" type="pres">
      <dgm:prSet presAssocID="{561E5335-203F-4FE3-A612-8D641EB12450}" presName="dummyMaxCanvas" presStyleCnt="0">
        <dgm:presLayoutVars/>
      </dgm:prSet>
      <dgm:spPr/>
    </dgm:pt>
    <dgm:pt modelId="{CF857963-C68A-4A1D-8875-C81258E472ED}" type="pres">
      <dgm:prSet presAssocID="{561E5335-203F-4FE3-A612-8D641EB12450}" presName="FourNodes_1" presStyleLbl="node1" presStyleIdx="0" presStyleCnt="4">
        <dgm:presLayoutVars>
          <dgm:bulletEnabled val="1"/>
        </dgm:presLayoutVars>
      </dgm:prSet>
      <dgm:spPr/>
    </dgm:pt>
    <dgm:pt modelId="{343DA6BD-FBE7-4F5D-8785-A8F65ECAAF6C}" type="pres">
      <dgm:prSet presAssocID="{561E5335-203F-4FE3-A612-8D641EB12450}" presName="FourNodes_2" presStyleLbl="node1" presStyleIdx="1" presStyleCnt="4">
        <dgm:presLayoutVars>
          <dgm:bulletEnabled val="1"/>
        </dgm:presLayoutVars>
      </dgm:prSet>
      <dgm:spPr/>
    </dgm:pt>
    <dgm:pt modelId="{644D01FE-86A1-45C7-959F-F9D26DE522B4}" type="pres">
      <dgm:prSet presAssocID="{561E5335-203F-4FE3-A612-8D641EB12450}" presName="FourNodes_3" presStyleLbl="node1" presStyleIdx="2" presStyleCnt="4">
        <dgm:presLayoutVars>
          <dgm:bulletEnabled val="1"/>
        </dgm:presLayoutVars>
      </dgm:prSet>
      <dgm:spPr/>
    </dgm:pt>
    <dgm:pt modelId="{C80173F5-98F3-4A80-8986-62C2E43E0536}" type="pres">
      <dgm:prSet presAssocID="{561E5335-203F-4FE3-A612-8D641EB12450}" presName="FourNodes_4" presStyleLbl="node1" presStyleIdx="3" presStyleCnt="4">
        <dgm:presLayoutVars>
          <dgm:bulletEnabled val="1"/>
        </dgm:presLayoutVars>
      </dgm:prSet>
      <dgm:spPr/>
    </dgm:pt>
    <dgm:pt modelId="{826C6564-0982-4EA2-A0FF-76317B439B26}" type="pres">
      <dgm:prSet presAssocID="{561E5335-203F-4FE3-A612-8D641EB12450}" presName="FourConn_1-2" presStyleLbl="fgAccFollowNode1" presStyleIdx="0" presStyleCnt="3">
        <dgm:presLayoutVars>
          <dgm:bulletEnabled val="1"/>
        </dgm:presLayoutVars>
      </dgm:prSet>
      <dgm:spPr/>
    </dgm:pt>
    <dgm:pt modelId="{7F13AB66-16F8-4104-AB2D-6CAD45F0899C}" type="pres">
      <dgm:prSet presAssocID="{561E5335-203F-4FE3-A612-8D641EB12450}" presName="FourConn_2-3" presStyleLbl="fgAccFollowNode1" presStyleIdx="1" presStyleCnt="3">
        <dgm:presLayoutVars>
          <dgm:bulletEnabled val="1"/>
        </dgm:presLayoutVars>
      </dgm:prSet>
      <dgm:spPr/>
    </dgm:pt>
    <dgm:pt modelId="{B2B46D96-94B0-426C-AC14-5327DC92D723}" type="pres">
      <dgm:prSet presAssocID="{561E5335-203F-4FE3-A612-8D641EB12450}" presName="FourConn_3-4" presStyleLbl="fgAccFollowNode1" presStyleIdx="2" presStyleCnt="3">
        <dgm:presLayoutVars>
          <dgm:bulletEnabled val="1"/>
        </dgm:presLayoutVars>
      </dgm:prSet>
      <dgm:spPr/>
    </dgm:pt>
    <dgm:pt modelId="{9C03949B-3EE3-4E78-B7EC-9848D6DEF08B}" type="pres">
      <dgm:prSet presAssocID="{561E5335-203F-4FE3-A612-8D641EB12450}" presName="FourNodes_1_text" presStyleLbl="node1" presStyleIdx="3" presStyleCnt="4">
        <dgm:presLayoutVars>
          <dgm:bulletEnabled val="1"/>
        </dgm:presLayoutVars>
      </dgm:prSet>
      <dgm:spPr/>
    </dgm:pt>
    <dgm:pt modelId="{0E1BAC6F-4DA3-4D89-BE95-C296C82C7249}" type="pres">
      <dgm:prSet presAssocID="{561E5335-203F-4FE3-A612-8D641EB12450}" presName="FourNodes_2_text" presStyleLbl="node1" presStyleIdx="3" presStyleCnt="4">
        <dgm:presLayoutVars>
          <dgm:bulletEnabled val="1"/>
        </dgm:presLayoutVars>
      </dgm:prSet>
      <dgm:spPr/>
    </dgm:pt>
    <dgm:pt modelId="{AF4FFECD-675D-4EE0-A16E-6EE1E9B064B4}" type="pres">
      <dgm:prSet presAssocID="{561E5335-203F-4FE3-A612-8D641EB12450}" presName="FourNodes_3_text" presStyleLbl="node1" presStyleIdx="3" presStyleCnt="4">
        <dgm:presLayoutVars>
          <dgm:bulletEnabled val="1"/>
        </dgm:presLayoutVars>
      </dgm:prSet>
      <dgm:spPr/>
    </dgm:pt>
    <dgm:pt modelId="{5A8511F1-98A7-49F6-AD39-AFB8FAC666CC}" type="pres">
      <dgm:prSet presAssocID="{561E5335-203F-4FE3-A612-8D641EB12450}" presName="FourNodes_4_text" presStyleLbl="node1" presStyleIdx="3" presStyleCnt="4">
        <dgm:presLayoutVars>
          <dgm:bulletEnabled val="1"/>
        </dgm:presLayoutVars>
      </dgm:prSet>
      <dgm:spPr/>
    </dgm:pt>
  </dgm:ptLst>
  <dgm:cxnLst>
    <dgm:cxn modelId="{8C8B0006-7826-4D3F-8A09-95A937BDE5F7}" type="presOf" srcId="{B31F2397-3EC6-4C9A-8B2F-FDC87F949517}" destId="{7F13AB66-16F8-4104-AB2D-6CAD45F0899C}" srcOrd="0" destOrd="0" presId="urn:microsoft.com/office/officeart/2005/8/layout/vProcess5"/>
    <dgm:cxn modelId="{47D2CE0F-862A-445D-BF03-D2D76B084D43}" type="presOf" srcId="{BE23C1B2-F945-46AC-B0B6-FBCD0E1D2FE9}" destId="{826C6564-0982-4EA2-A0FF-76317B439B26}" srcOrd="0" destOrd="0" presId="urn:microsoft.com/office/officeart/2005/8/layout/vProcess5"/>
    <dgm:cxn modelId="{8B951F17-F457-4929-8782-6927E684D5CB}" type="presOf" srcId="{4011CD23-0742-443E-A62D-19329C001F30}" destId="{644D01FE-86A1-45C7-959F-F9D26DE522B4}" srcOrd="0" destOrd="0" presId="urn:microsoft.com/office/officeart/2005/8/layout/vProcess5"/>
    <dgm:cxn modelId="{9A6C9D2E-A164-4C35-9268-EB205614325A}" type="presOf" srcId="{F9AE9A31-60A0-42B2-81E4-498DB37132BB}" destId="{9C03949B-3EE3-4E78-B7EC-9848D6DEF08B}" srcOrd="1" destOrd="0" presId="urn:microsoft.com/office/officeart/2005/8/layout/vProcess5"/>
    <dgm:cxn modelId="{1FD2A264-0482-4757-907D-25CA533F66A8}" type="presOf" srcId="{561E5335-203F-4FE3-A612-8D641EB12450}" destId="{7C11D7F0-0757-4086-96CB-F06B404D91A1}" srcOrd="0" destOrd="0" presId="urn:microsoft.com/office/officeart/2005/8/layout/vProcess5"/>
    <dgm:cxn modelId="{7623B768-F026-4B63-A8B8-011BB74BC0B3}" type="presOf" srcId="{F9AE9A31-60A0-42B2-81E4-498DB37132BB}" destId="{CF857963-C68A-4A1D-8875-C81258E472ED}" srcOrd="0" destOrd="0" presId="urn:microsoft.com/office/officeart/2005/8/layout/vProcess5"/>
    <dgm:cxn modelId="{9F48864A-B455-4A07-9137-D03852E0D75E}" srcId="{561E5335-203F-4FE3-A612-8D641EB12450}" destId="{4011CD23-0742-443E-A62D-19329C001F30}" srcOrd="2" destOrd="0" parTransId="{18A22138-53F4-4506-B6F8-BC6BCA558F0D}" sibTransId="{61D58F73-DE6B-4A4B-B07C-C678D9134EA6}"/>
    <dgm:cxn modelId="{3AF2257D-D298-4E69-86CC-3804D9674678}" type="presOf" srcId="{61D58F73-DE6B-4A4B-B07C-C678D9134EA6}" destId="{B2B46D96-94B0-426C-AC14-5327DC92D723}" srcOrd="0" destOrd="0" presId="urn:microsoft.com/office/officeart/2005/8/layout/vProcess5"/>
    <dgm:cxn modelId="{A4143E90-2881-45BF-BCE3-00200F3ED48F}" srcId="{561E5335-203F-4FE3-A612-8D641EB12450}" destId="{A8DA75A1-63F4-4345-9A5B-EE5C8EACED07}" srcOrd="3" destOrd="0" parTransId="{C36D1D84-40FA-48D6-9749-CBE94AE2B105}" sibTransId="{4CEDA2A5-D039-41E3-B30E-1646F83C9924}"/>
    <dgm:cxn modelId="{E7B41D94-C629-4531-90DA-2EB2F50F8A84}" srcId="{561E5335-203F-4FE3-A612-8D641EB12450}" destId="{0381645D-BDE3-4F96-8C8D-407DCA682B82}" srcOrd="1" destOrd="0" parTransId="{539BC0CB-DD5F-4D00-B80F-93668CEE6C41}" sibTransId="{B31F2397-3EC6-4C9A-8B2F-FDC87F949517}"/>
    <dgm:cxn modelId="{63B72A9E-66B3-4006-BF00-3C345BA457FB}" type="presOf" srcId="{A8DA75A1-63F4-4345-9A5B-EE5C8EACED07}" destId="{C80173F5-98F3-4A80-8986-62C2E43E0536}" srcOrd="0" destOrd="0" presId="urn:microsoft.com/office/officeart/2005/8/layout/vProcess5"/>
    <dgm:cxn modelId="{A3280BA5-4863-42A0-83C4-0F6F20F77D21}" srcId="{561E5335-203F-4FE3-A612-8D641EB12450}" destId="{F9AE9A31-60A0-42B2-81E4-498DB37132BB}" srcOrd="0" destOrd="0" parTransId="{B060269C-447F-4754-807B-C42C05AD4E19}" sibTransId="{BE23C1B2-F945-46AC-B0B6-FBCD0E1D2FE9}"/>
    <dgm:cxn modelId="{92DC0FCF-B113-4F2C-BE43-3ABADB25F2BA}" type="presOf" srcId="{0381645D-BDE3-4F96-8C8D-407DCA682B82}" destId="{0E1BAC6F-4DA3-4D89-BE95-C296C82C7249}" srcOrd="1" destOrd="0" presId="urn:microsoft.com/office/officeart/2005/8/layout/vProcess5"/>
    <dgm:cxn modelId="{BB5E8CD7-41D3-4733-84FC-CBAA5AFE465A}" type="presOf" srcId="{0381645D-BDE3-4F96-8C8D-407DCA682B82}" destId="{343DA6BD-FBE7-4F5D-8785-A8F65ECAAF6C}" srcOrd="0" destOrd="0" presId="urn:microsoft.com/office/officeart/2005/8/layout/vProcess5"/>
    <dgm:cxn modelId="{14EADEF3-CCD5-4396-963C-5734A3BAC489}" type="presOf" srcId="{A8DA75A1-63F4-4345-9A5B-EE5C8EACED07}" destId="{5A8511F1-98A7-49F6-AD39-AFB8FAC666CC}" srcOrd="1" destOrd="0" presId="urn:microsoft.com/office/officeart/2005/8/layout/vProcess5"/>
    <dgm:cxn modelId="{84BFDEF6-69C9-4BF6-B66F-5F6E6F60971B}" type="presOf" srcId="{4011CD23-0742-443E-A62D-19329C001F30}" destId="{AF4FFECD-675D-4EE0-A16E-6EE1E9B064B4}" srcOrd="1" destOrd="0" presId="urn:microsoft.com/office/officeart/2005/8/layout/vProcess5"/>
    <dgm:cxn modelId="{32F9F664-A8A7-45A5-9FA4-8CAC65DCF190}" type="presParOf" srcId="{7C11D7F0-0757-4086-96CB-F06B404D91A1}" destId="{DB5F5601-FB93-44F2-94DC-55C04237DE9B}" srcOrd="0" destOrd="0" presId="urn:microsoft.com/office/officeart/2005/8/layout/vProcess5"/>
    <dgm:cxn modelId="{10EA176B-DB62-415C-A2D8-6FE83460CE16}" type="presParOf" srcId="{7C11D7F0-0757-4086-96CB-F06B404D91A1}" destId="{CF857963-C68A-4A1D-8875-C81258E472ED}" srcOrd="1" destOrd="0" presId="urn:microsoft.com/office/officeart/2005/8/layout/vProcess5"/>
    <dgm:cxn modelId="{B47FB82A-6670-4D1B-B059-09D8F4A4BB86}" type="presParOf" srcId="{7C11D7F0-0757-4086-96CB-F06B404D91A1}" destId="{343DA6BD-FBE7-4F5D-8785-A8F65ECAAF6C}" srcOrd="2" destOrd="0" presId="urn:microsoft.com/office/officeart/2005/8/layout/vProcess5"/>
    <dgm:cxn modelId="{35D56AE8-B995-4F5D-90B5-62826C714A76}" type="presParOf" srcId="{7C11D7F0-0757-4086-96CB-F06B404D91A1}" destId="{644D01FE-86A1-45C7-959F-F9D26DE522B4}" srcOrd="3" destOrd="0" presId="urn:microsoft.com/office/officeart/2005/8/layout/vProcess5"/>
    <dgm:cxn modelId="{F65E4D98-4506-461B-BEA8-BF187DCF06AD}" type="presParOf" srcId="{7C11D7F0-0757-4086-96CB-F06B404D91A1}" destId="{C80173F5-98F3-4A80-8986-62C2E43E0536}" srcOrd="4" destOrd="0" presId="urn:microsoft.com/office/officeart/2005/8/layout/vProcess5"/>
    <dgm:cxn modelId="{1F9B4250-BCE1-4BAE-8506-2216EDCDB246}" type="presParOf" srcId="{7C11D7F0-0757-4086-96CB-F06B404D91A1}" destId="{826C6564-0982-4EA2-A0FF-76317B439B26}" srcOrd="5" destOrd="0" presId="urn:microsoft.com/office/officeart/2005/8/layout/vProcess5"/>
    <dgm:cxn modelId="{5199AAAD-98BE-463F-9FEB-A94242198E82}" type="presParOf" srcId="{7C11D7F0-0757-4086-96CB-F06B404D91A1}" destId="{7F13AB66-16F8-4104-AB2D-6CAD45F0899C}" srcOrd="6" destOrd="0" presId="urn:microsoft.com/office/officeart/2005/8/layout/vProcess5"/>
    <dgm:cxn modelId="{F7D89835-1B7E-4B09-A2E1-511827305C44}" type="presParOf" srcId="{7C11D7F0-0757-4086-96CB-F06B404D91A1}" destId="{B2B46D96-94B0-426C-AC14-5327DC92D723}" srcOrd="7" destOrd="0" presId="urn:microsoft.com/office/officeart/2005/8/layout/vProcess5"/>
    <dgm:cxn modelId="{B2487DC7-DB82-4C59-9B8E-724429725482}" type="presParOf" srcId="{7C11D7F0-0757-4086-96CB-F06B404D91A1}" destId="{9C03949B-3EE3-4E78-B7EC-9848D6DEF08B}" srcOrd="8" destOrd="0" presId="urn:microsoft.com/office/officeart/2005/8/layout/vProcess5"/>
    <dgm:cxn modelId="{0E274916-3AC9-42C5-A937-36CB2004E052}" type="presParOf" srcId="{7C11D7F0-0757-4086-96CB-F06B404D91A1}" destId="{0E1BAC6F-4DA3-4D89-BE95-C296C82C7249}" srcOrd="9" destOrd="0" presId="urn:microsoft.com/office/officeart/2005/8/layout/vProcess5"/>
    <dgm:cxn modelId="{5B53C3F5-917B-4274-BB2D-73E8D26EBAE1}" type="presParOf" srcId="{7C11D7F0-0757-4086-96CB-F06B404D91A1}" destId="{AF4FFECD-675D-4EE0-A16E-6EE1E9B064B4}" srcOrd="10" destOrd="0" presId="urn:microsoft.com/office/officeart/2005/8/layout/vProcess5"/>
    <dgm:cxn modelId="{9EA7D321-8819-478B-B606-898C6CA8360C}" type="presParOf" srcId="{7C11D7F0-0757-4086-96CB-F06B404D91A1}" destId="{5A8511F1-98A7-49F6-AD39-AFB8FAC666C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141869-0CB2-4158-A6E8-08D8FCCE1CA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C2BD1F2-2724-4145-8FC6-0E026030C061}">
      <dgm:prSet/>
      <dgm:spPr/>
      <dgm:t>
        <a:bodyPr/>
        <a:lstStyle/>
        <a:p>
          <a:r>
            <a:rPr lang="en-GB" dirty="0"/>
            <a:t>Learning from </a:t>
          </a:r>
          <a:r>
            <a:rPr lang="en-GB" dirty="0" err="1"/>
            <a:t>Springbank</a:t>
          </a:r>
          <a:r>
            <a:rPr lang="en-GB" dirty="0"/>
            <a:t>, a closed ward for the same population in Cambridge, where in 2016 the regime changed into introducing Dialectical Behavioural Therapy (DBT) through individual and group work in 2016</a:t>
          </a:r>
          <a:endParaRPr lang="en-US" dirty="0"/>
        </a:p>
      </dgm:t>
    </dgm:pt>
    <dgm:pt modelId="{EBA52547-35F2-4618-8567-2112FBA8C662}" type="parTrans" cxnId="{E77DCBB4-1222-4EC7-A73E-1D43EC67CAAE}">
      <dgm:prSet/>
      <dgm:spPr/>
      <dgm:t>
        <a:bodyPr/>
        <a:lstStyle/>
        <a:p>
          <a:endParaRPr lang="en-US"/>
        </a:p>
      </dgm:t>
    </dgm:pt>
    <dgm:pt modelId="{8425897D-2F0D-4470-B1A5-5273CCAE397F}" type="sibTrans" cxnId="{E77DCBB4-1222-4EC7-A73E-1D43EC67CAAE}">
      <dgm:prSet/>
      <dgm:spPr/>
      <dgm:t>
        <a:bodyPr/>
        <a:lstStyle/>
        <a:p>
          <a:endParaRPr lang="en-US"/>
        </a:p>
      </dgm:t>
    </dgm:pt>
    <dgm:pt modelId="{79BF4A10-25D1-4579-B7D4-8D78E70014F9}">
      <dgm:prSet/>
      <dgm:spPr/>
      <dgm:t>
        <a:bodyPr/>
        <a:lstStyle/>
        <a:p>
          <a:r>
            <a:rPr lang="en-GB"/>
            <a:t>Applying Shared Decision Making in any intervention necessary, including medication;</a:t>
          </a:r>
          <a:endParaRPr lang="en-US"/>
        </a:p>
      </dgm:t>
    </dgm:pt>
    <dgm:pt modelId="{F3A86FCE-9E5C-436C-BF8D-CCC0823BF072}" type="parTrans" cxnId="{CB87D0E6-D886-4537-A75E-7282A866D593}">
      <dgm:prSet/>
      <dgm:spPr/>
      <dgm:t>
        <a:bodyPr/>
        <a:lstStyle/>
        <a:p>
          <a:endParaRPr lang="en-US"/>
        </a:p>
      </dgm:t>
    </dgm:pt>
    <dgm:pt modelId="{638ED468-1BC4-472B-AB3F-FFDD6FE02B4A}" type="sibTrans" cxnId="{CB87D0E6-D886-4537-A75E-7282A866D593}">
      <dgm:prSet/>
      <dgm:spPr/>
      <dgm:t>
        <a:bodyPr/>
        <a:lstStyle/>
        <a:p>
          <a:endParaRPr lang="en-US"/>
        </a:p>
      </dgm:t>
    </dgm:pt>
    <dgm:pt modelId="{0D1B997B-B376-48EA-BEE8-D3C79696A0D2}">
      <dgm:prSet/>
      <dgm:spPr/>
      <dgm:t>
        <a:bodyPr/>
        <a:lstStyle/>
        <a:p>
          <a:r>
            <a:rPr lang="en-GB" dirty="0"/>
            <a:t>Enabling the women to go out when they wish to, provided that they stated where they were going, when they would return, and keeping to come back as planned;</a:t>
          </a:r>
          <a:endParaRPr lang="en-US" dirty="0"/>
        </a:p>
      </dgm:t>
    </dgm:pt>
    <dgm:pt modelId="{04EDCC5F-F2CD-462B-8C25-20548C38954D}" type="parTrans" cxnId="{FC09CB3B-EDE4-4073-971D-3998D1A91B5B}">
      <dgm:prSet/>
      <dgm:spPr/>
      <dgm:t>
        <a:bodyPr/>
        <a:lstStyle/>
        <a:p>
          <a:endParaRPr lang="en-US"/>
        </a:p>
      </dgm:t>
    </dgm:pt>
    <dgm:pt modelId="{F16C038C-84B6-4869-BB90-BD0855CB3616}" type="sibTrans" cxnId="{FC09CB3B-EDE4-4073-971D-3998D1A91B5B}">
      <dgm:prSet/>
      <dgm:spPr/>
      <dgm:t>
        <a:bodyPr/>
        <a:lstStyle/>
        <a:p>
          <a:endParaRPr lang="en-US"/>
        </a:p>
      </dgm:t>
    </dgm:pt>
    <dgm:pt modelId="{FB8BBE61-D292-4E32-814D-6650957574C3}">
      <dgm:prSet/>
      <dgm:spPr/>
      <dgm:t>
        <a:bodyPr/>
        <a:lstStyle/>
        <a:p>
          <a:r>
            <a:rPr lang="en-GB"/>
            <a:t>Having weekly community meetings;</a:t>
          </a:r>
          <a:endParaRPr lang="en-US"/>
        </a:p>
      </dgm:t>
    </dgm:pt>
    <dgm:pt modelId="{233DFD18-4707-4B06-86B1-712B2A96F8AA}" type="parTrans" cxnId="{B371695A-D57A-4E41-94F9-5139164BEE96}">
      <dgm:prSet/>
      <dgm:spPr/>
      <dgm:t>
        <a:bodyPr/>
        <a:lstStyle/>
        <a:p>
          <a:endParaRPr lang="en-US"/>
        </a:p>
      </dgm:t>
    </dgm:pt>
    <dgm:pt modelId="{19128272-1BBA-4B5B-A155-BB468B9CA885}" type="sibTrans" cxnId="{B371695A-D57A-4E41-94F9-5139164BEE96}">
      <dgm:prSet/>
      <dgm:spPr/>
      <dgm:t>
        <a:bodyPr/>
        <a:lstStyle/>
        <a:p>
          <a:endParaRPr lang="en-US"/>
        </a:p>
      </dgm:t>
    </dgm:pt>
    <dgm:pt modelId="{ACDED3EE-A0F7-4815-93C5-F729EACA6312}">
      <dgm:prSet/>
      <dgm:spPr/>
      <dgm:t>
        <a:bodyPr/>
        <a:lstStyle/>
        <a:p>
          <a:r>
            <a:rPr lang="en-GB"/>
            <a:t>Creating an informal welcoming culture in the relationships between staff and patients;</a:t>
          </a:r>
          <a:endParaRPr lang="en-US"/>
        </a:p>
      </dgm:t>
    </dgm:pt>
    <dgm:pt modelId="{D4E6DE83-5E04-4F85-8666-6466C15224B1}" type="parTrans" cxnId="{B95576AE-0E72-485E-BA0D-B0EDE280E607}">
      <dgm:prSet/>
      <dgm:spPr/>
      <dgm:t>
        <a:bodyPr/>
        <a:lstStyle/>
        <a:p>
          <a:endParaRPr lang="en-US"/>
        </a:p>
      </dgm:t>
    </dgm:pt>
    <dgm:pt modelId="{303E80C7-E561-4028-83D7-462B3F8B2365}" type="sibTrans" cxnId="{B95576AE-0E72-485E-BA0D-B0EDE280E607}">
      <dgm:prSet/>
      <dgm:spPr/>
      <dgm:t>
        <a:bodyPr/>
        <a:lstStyle/>
        <a:p>
          <a:endParaRPr lang="en-US"/>
        </a:p>
      </dgm:t>
    </dgm:pt>
    <dgm:pt modelId="{67929873-AC6E-42D6-ADC3-FE77CC3432AD}">
      <dgm:prSet/>
      <dgm:spPr/>
      <dgm:t>
        <a:bodyPr/>
        <a:lstStyle/>
        <a:p>
          <a:r>
            <a:rPr lang="en-GB"/>
            <a:t>By 2019 there was no need to use any isolation or major tranquilisation; and the women came back when they stated that they would do so.</a:t>
          </a:r>
          <a:endParaRPr lang="en-US"/>
        </a:p>
      </dgm:t>
    </dgm:pt>
    <dgm:pt modelId="{986B8D60-0C69-438E-9763-4087DB18108C}" type="parTrans" cxnId="{B386603C-E753-4D9E-B4D4-611951A437F5}">
      <dgm:prSet/>
      <dgm:spPr/>
      <dgm:t>
        <a:bodyPr/>
        <a:lstStyle/>
        <a:p>
          <a:endParaRPr lang="en-US"/>
        </a:p>
      </dgm:t>
    </dgm:pt>
    <dgm:pt modelId="{41473A86-A458-47FA-95C8-6F132B79496A}" type="sibTrans" cxnId="{B386603C-E753-4D9E-B4D4-611951A437F5}">
      <dgm:prSet/>
      <dgm:spPr/>
      <dgm:t>
        <a:bodyPr/>
        <a:lstStyle/>
        <a:p>
          <a:endParaRPr lang="en-US"/>
        </a:p>
      </dgm:t>
    </dgm:pt>
    <dgm:pt modelId="{6FBEACD5-47B1-4991-BAAE-73B3C5C7B7B5}" type="pres">
      <dgm:prSet presAssocID="{B5141869-0CB2-4158-A6E8-08D8FCCE1CA6}" presName="diagram" presStyleCnt="0">
        <dgm:presLayoutVars>
          <dgm:dir/>
          <dgm:resizeHandles val="exact"/>
        </dgm:presLayoutVars>
      </dgm:prSet>
      <dgm:spPr/>
    </dgm:pt>
    <dgm:pt modelId="{510DD68A-2F03-4B64-9CDD-F743EE3DE331}" type="pres">
      <dgm:prSet presAssocID="{9C2BD1F2-2724-4145-8FC6-0E026030C061}" presName="node" presStyleLbl="node1" presStyleIdx="0" presStyleCnt="6">
        <dgm:presLayoutVars>
          <dgm:bulletEnabled val="1"/>
        </dgm:presLayoutVars>
      </dgm:prSet>
      <dgm:spPr/>
    </dgm:pt>
    <dgm:pt modelId="{AF6FD09E-6E6D-46C9-AC2D-17BB0A596E01}" type="pres">
      <dgm:prSet presAssocID="{8425897D-2F0D-4470-B1A5-5273CCAE397F}" presName="sibTrans" presStyleCnt="0"/>
      <dgm:spPr/>
    </dgm:pt>
    <dgm:pt modelId="{EBD2A7A5-0C58-4A22-A8AB-0954573350E0}" type="pres">
      <dgm:prSet presAssocID="{79BF4A10-25D1-4579-B7D4-8D78E70014F9}" presName="node" presStyleLbl="node1" presStyleIdx="1" presStyleCnt="6">
        <dgm:presLayoutVars>
          <dgm:bulletEnabled val="1"/>
        </dgm:presLayoutVars>
      </dgm:prSet>
      <dgm:spPr/>
    </dgm:pt>
    <dgm:pt modelId="{5C7FDD3D-B49F-4592-8FD0-CFD33973AA88}" type="pres">
      <dgm:prSet presAssocID="{638ED468-1BC4-472B-AB3F-FFDD6FE02B4A}" presName="sibTrans" presStyleCnt="0"/>
      <dgm:spPr/>
    </dgm:pt>
    <dgm:pt modelId="{AB49B78D-2834-4BCF-9ACA-6030DBF7F9B7}" type="pres">
      <dgm:prSet presAssocID="{0D1B997B-B376-48EA-BEE8-D3C79696A0D2}" presName="node" presStyleLbl="node1" presStyleIdx="2" presStyleCnt="6">
        <dgm:presLayoutVars>
          <dgm:bulletEnabled val="1"/>
        </dgm:presLayoutVars>
      </dgm:prSet>
      <dgm:spPr/>
    </dgm:pt>
    <dgm:pt modelId="{57346A20-F908-45B7-8A3A-E46C36E0B11D}" type="pres">
      <dgm:prSet presAssocID="{F16C038C-84B6-4869-BB90-BD0855CB3616}" presName="sibTrans" presStyleCnt="0"/>
      <dgm:spPr/>
    </dgm:pt>
    <dgm:pt modelId="{429BA55F-50A8-4364-97E5-2218BA73F292}" type="pres">
      <dgm:prSet presAssocID="{FB8BBE61-D292-4E32-814D-6650957574C3}" presName="node" presStyleLbl="node1" presStyleIdx="3" presStyleCnt="6">
        <dgm:presLayoutVars>
          <dgm:bulletEnabled val="1"/>
        </dgm:presLayoutVars>
      </dgm:prSet>
      <dgm:spPr/>
    </dgm:pt>
    <dgm:pt modelId="{F2F021D8-2BCF-40E7-B36F-D698A82DD370}" type="pres">
      <dgm:prSet presAssocID="{19128272-1BBA-4B5B-A155-BB468B9CA885}" presName="sibTrans" presStyleCnt="0"/>
      <dgm:spPr/>
    </dgm:pt>
    <dgm:pt modelId="{4B306714-3631-4FC0-BA59-8A24DC4B6D4A}" type="pres">
      <dgm:prSet presAssocID="{ACDED3EE-A0F7-4815-93C5-F729EACA6312}" presName="node" presStyleLbl="node1" presStyleIdx="4" presStyleCnt="6">
        <dgm:presLayoutVars>
          <dgm:bulletEnabled val="1"/>
        </dgm:presLayoutVars>
      </dgm:prSet>
      <dgm:spPr/>
    </dgm:pt>
    <dgm:pt modelId="{3C69A868-1677-44C0-9045-0B7B6B409554}" type="pres">
      <dgm:prSet presAssocID="{303E80C7-E561-4028-83D7-462B3F8B2365}" presName="sibTrans" presStyleCnt="0"/>
      <dgm:spPr/>
    </dgm:pt>
    <dgm:pt modelId="{8DD3E93B-88DA-4EC6-A93B-BF23ADE632E7}" type="pres">
      <dgm:prSet presAssocID="{67929873-AC6E-42D6-ADC3-FE77CC3432AD}" presName="node" presStyleLbl="node1" presStyleIdx="5" presStyleCnt="6">
        <dgm:presLayoutVars>
          <dgm:bulletEnabled val="1"/>
        </dgm:presLayoutVars>
      </dgm:prSet>
      <dgm:spPr/>
    </dgm:pt>
  </dgm:ptLst>
  <dgm:cxnLst>
    <dgm:cxn modelId="{19F0CD38-B8FE-4A41-A69E-49A0DC69B590}" type="presOf" srcId="{FB8BBE61-D292-4E32-814D-6650957574C3}" destId="{429BA55F-50A8-4364-97E5-2218BA73F292}" srcOrd="0" destOrd="0" presId="urn:microsoft.com/office/officeart/2005/8/layout/default"/>
    <dgm:cxn modelId="{FC09CB3B-EDE4-4073-971D-3998D1A91B5B}" srcId="{B5141869-0CB2-4158-A6E8-08D8FCCE1CA6}" destId="{0D1B997B-B376-48EA-BEE8-D3C79696A0D2}" srcOrd="2" destOrd="0" parTransId="{04EDCC5F-F2CD-462B-8C25-20548C38954D}" sibTransId="{F16C038C-84B6-4869-BB90-BD0855CB3616}"/>
    <dgm:cxn modelId="{B386603C-E753-4D9E-B4D4-611951A437F5}" srcId="{B5141869-0CB2-4158-A6E8-08D8FCCE1CA6}" destId="{67929873-AC6E-42D6-ADC3-FE77CC3432AD}" srcOrd="5" destOrd="0" parTransId="{986B8D60-0C69-438E-9763-4087DB18108C}" sibTransId="{41473A86-A458-47FA-95C8-6F132B79496A}"/>
    <dgm:cxn modelId="{922F4052-CB88-44F7-B458-0956D83A9481}" type="presOf" srcId="{9C2BD1F2-2724-4145-8FC6-0E026030C061}" destId="{510DD68A-2F03-4B64-9CDD-F743EE3DE331}" srcOrd="0" destOrd="0" presId="urn:microsoft.com/office/officeart/2005/8/layout/default"/>
    <dgm:cxn modelId="{9FBA0074-1876-4574-93A8-3AEEBA7C7C71}" type="presOf" srcId="{67929873-AC6E-42D6-ADC3-FE77CC3432AD}" destId="{8DD3E93B-88DA-4EC6-A93B-BF23ADE632E7}" srcOrd="0" destOrd="0" presId="urn:microsoft.com/office/officeart/2005/8/layout/default"/>
    <dgm:cxn modelId="{B371695A-D57A-4E41-94F9-5139164BEE96}" srcId="{B5141869-0CB2-4158-A6E8-08D8FCCE1CA6}" destId="{FB8BBE61-D292-4E32-814D-6650957574C3}" srcOrd="3" destOrd="0" parTransId="{233DFD18-4707-4B06-86B1-712B2A96F8AA}" sibTransId="{19128272-1BBA-4B5B-A155-BB468B9CA885}"/>
    <dgm:cxn modelId="{B95576AE-0E72-485E-BA0D-B0EDE280E607}" srcId="{B5141869-0CB2-4158-A6E8-08D8FCCE1CA6}" destId="{ACDED3EE-A0F7-4815-93C5-F729EACA6312}" srcOrd="4" destOrd="0" parTransId="{D4E6DE83-5E04-4F85-8666-6466C15224B1}" sibTransId="{303E80C7-E561-4028-83D7-462B3F8B2365}"/>
    <dgm:cxn modelId="{E77DCBB4-1222-4EC7-A73E-1D43EC67CAAE}" srcId="{B5141869-0CB2-4158-A6E8-08D8FCCE1CA6}" destId="{9C2BD1F2-2724-4145-8FC6-0E026030C061}" srcOrd="0" destOrd="0" parTransId="{EBA52547-35F2-4618-8567-2112FBA8C662}" sibTransId="{8425897D-2F0D-4470-B1A5-5273CCAE397F}"/>
    <dgm:cxn modelId="{EA9911B6-FB1D-4743-BAE7-898B7208D134}" type="presOf" srcId="{B5141869-0CB2-4158-A6E8-08D8FCCE1CA6}" destId="{6FBEACD5-47B1-4991-BAAE-73B3C5C7B7B5}" srcOrd="0" destOrd="0" presId="urn:microsoft.com/office/officeart/2005/8/layout/default"/>
    <dgm:cxn modelId="{550B2CD1-11B2-4E65-94C5-6FBE2BCF9A28}" type="presOf" srcId="{79BF4A10-25D1-4579-B7D4-8D78E70014F9}" destId="{EBD2A7A5-0C58-4A22-A8AB-0954573350E0}" srcOrd="0" destOrd="0" presId="urn:microsoft.com/office/officeart/2005/8/layout/default"/>
    <dgm:cxn modelId="{1CB898D1-DF08-4681-B54A-0B39AC4659E3}" type="presOf" srcId="{0D1B997B-B376-48EA-BEE8-D3C79696A0D2}" destId="{AB49B78D-2834-4BCF-9ACA-6030DBF7F9B7}" srcOrd="0" destOrd="0" presId="urn:microsoft.com/office/officeart/2005/8/layout/default"/>
    <dgm:cxn modelId="{17B621D3-EBB0-4B4F-A6C1-4CEB03A6EBD2}" type="presOf" srcId="{ACDED3EE-A0F7-4815-93C5-F729EACA6312}" destId="{4B306714-3631-4FC0-BA59-8A24DC4B6D4A}" srcOrd="0" destOrd="0" presId="urn:microsoft.com/office/officeart/2005/8/layout/default"/>
    <dgm:cxn modelId="{CB87D0E6-D886-4537-A75E-7282A866D593}" srcId="{B5141869-0CB2-4158-A6E8-08D8FCCE1CA6}" destId="{79BF4A10-25D1-4579-B7D4-8D78E70014F9}" srcOrd="1" destOrd="0" parTransId="{F3A86FCE-9E5C-436C-BF8D-CCC0823BF072}" sibTransId="{638ED468-1BC4-472B-AB3F-FFDD6FE02B4A}"/>
    <dgm:cxn modelId="{435E173D-6B5C-450E-92F9-B1F44BCC3321}" type="presParOf" srcId="{6FBEACD5-47B1-4991-BAAE-73B3C5C7B7B5}" destId="{510DD68A-2F03-4B64-9CDD-F743EE3DE331}" srcOrd="0" destOrd="0" presId="urn:microsoft.com/office/officeart/2005/8/layout/default"/>
    <dgm:cxn modelId="{3F04A94E-7BC0-459B-A84D-71312647A25F}" type="presParOf" srcId="{6FBEACD5-47B1-4991-BAAE-73B3C5C7B7B5}" destId="{AF6FD09E-6E6D-46C9-AC2D-17BB0A596E01}" srcOrd="1" destOrd="0" presId="urn:microsoft.com/office/officeart/2005/8/layout/default"/>
    <dgm:cxn modelId="{036B7321-4F91-4305-A880-71E8C1AFA75B}" type="presParOf" srcId="{6FBEACD5-47B1-4991-BAAE-73B3C5C7B7B5}" destId="{EBD2A7A5-0C58-4A22-A8AB-0954573350E0}" srcOrd="2" destOrd="0" presId="urn:microsoft.com/office/officeart/2005/8/layout/default"/>
    <dgm:cxn modelId="{F2F9DB1C-AF3A-49CE-A502-BCE11E2029C7}" type="presParOf" srcId="{6FBEACD5-47B1-4991-BAAE-73B3C5C7B7B5}" destId="{5C7FDD3D-B49F-4592-8FD0-CFD33973AA88}" srcOrd="3" destOrd="0" presId="urn:microsoft.com/office/officeart/2005/8/layout/default"/>
    <dgm:cxn modelId="{2B26189D-FCEC-477C-830D-CFDE6C899FD6}" type="presParOf" srcId="{6FBEACD5-47B1-4991-BAAE-73B3C5C7B7B5}" destId="{AB49B78D-2834-4BCF-9ACA-6030DBF7F9B7}" srcOrd="4" destOrd="0" presId="urn:microsoft.com/office/officeart/2005/8/layout/default"/>
    <dgm:cxn modelId="{2CA10A81-785D-4766-BDD9-378AEFF1B3EF}" type="presParOf" srcId="{6FBEACD5-47B1-4991-BAAE-73B3C5C7B7B5}" destId="{57346A20-F908-45B7-8A3A-E46C36E0B11D}" srcOrd="5" destOrd="0" presId="urn:microsoft.com/office/officeart/2005/8/layout/default"/>
    <dgm:cxn modelId="{8CEB142C-06BB-4777-B40B-BBFFFD2CE1C0}" type="presParOf" srcId="{6FBEACD5-47B1-4991-BAAE-73B3C5C7B7B5}" destId="{429BA55F-50A8-4364-97E5-2218BA73F292}" srcOrd="6" destOrd="0" presId="urn:microsoft.com/office/officeart/2005/8/layout/default"/>
    <dgm:cxn modelId="{3ABCDD45-FFF1-446B-9851-40B028240012}" type="presParOf" srcId="{6FBEACD5-47B1-4991-BAAE-73B3C5C7B7B5}" destId="{F2F021D8-2BCF-40E7-B36F-D698A82DD370}" srcOrd="7" destOrd="0" presId="urn:microsoft.com/office/officeart/2005/8/layout/default"/>
    <dgm:cxn modelId="{8D3B87BF-793F-4558-AFCD-74665BBD3D8B}" type="presParOf" srcId="{6FBEACD5-47B1-4991-BAAE-73B3C5C7B7B5}" destId="{4B306714-3631-4FC0-BA59-8A24DC4B6D4A}" srcOrd="8" destOrd="0" presId="urn:microsoft.com/office/officeart/2005/8/layout/default"/>
    <dgm:cxn modelId="{5B6A458D-0F10-4184-807A-B5DC6762628E}" type="presParOf" srcId="{6FBEACD5-47B1-4991-BAAE-73B3C5C7B7B5}" destId="{3C69A868-1677-44C0-9045-0B7B6B409554}" srcOrd="9" destOrd="0" presId="urn:microsoft.com/office/officeart/2005/8/layout/default"/>
    <dgm:cxn modelId="{1328956E-2F3D-4008-95AD-5A78868E3647}" type="presParOf" srcId="{6FBEACD5-47B1-4991-BAAE-73B3C5C7B7B5}" destId="{8DD3E93B-88DA-4EC6-A93B-BF23ADE632E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FF8EB0-C1A3-4EDF-949D-103930F6ABF7}" type="doc">
      <dgm:prSet loTypeId="urn:microsoft.com/office/officeart/2018/2/layout/IconCircle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970E104D-652E-4F00-92F9-8521FAD54653}">
      <dgm:prSet/>
      <dgm:spPr/>
      <dgm:t>
        <a:bodyPr/>
        <a:lstStyle/>
        <a:p>
          <a:r>
            <a:rPr lang="en-GB"/>
            <a:t>The professionals of this closed ward, in a hospital managed by CygnetHealth, learned about this innovative way of working at a public meeting aimed at creating a co-production network between providers and service users led by the director of CygnetHealth.</a:t>
          </a:r>
          <a:endParaRPr lang="en-US"/>
        </a:p>
      </dgm:t>
    </dgm:pt>
    <dgm:pt modelId="{6DC13FE3-9C8B-4731-87E1-AE2DBF597976}" type="parTrans" cxnId="{815026B8-B8B2-45C2-99DF-8BFDDF5B17BC}">
      <dgm:prSet/>
      <dgm:spPr/>
      <dgm:t>
        <a:bodyPr/>
        <a:lstStyle/>
        <a:p>
          <a:endParaRPr lang="en-US"/>
        </a:p>
      </dgm:t>
    </dgm:pt>
    <dgm:pt modelId="{152C5FA9-F515-4EEA-85B5-E238838AE665}" type="sibTrans" cxnId="{815026B8-B8B2-45C2-99DF-8BFDDF5B17BC}">
      <dgm:prSet/>
      <dgm:spPr/>
      <dgm:t>
        <a:bodyPr/>
        <a:lstStyle/>
        <a:p>
          <a:endParaRPr lang="en-US"/>
        </a:p>
      </dgm:t>
    </dgm:pt>
    <dgm:pt modelId="{9E2454E4-EE37-4197-B328-54E47384D3DF}">
      <dgm:prSet/>
      <dgm:spPr/>
      <dgm:t>
        <a:bodyPr/>
        <a:lstStyle/>
        <a:p>
          <a:r>
            <a:rPr lang="en-GB"/>
            <a:t>They then went to visit Springbank and decided to attempt to introduce it to their closed ward of women diagnosed with PD and BPD.</a:t>
          </a:r>
          <a:endParaRPr lang="en-US"/>
        </a:p>
      </dgm:t>
    </dgm:pt>
    <dgm:pt modelId="{49DB5116-E189-4B99-AE91-73210E26C778}" type="parTrans" cxnId="{05A14C13-9E11-4FEE-AEA3-7B994384BEE5}">
      <dgm:prSet/>
      <dgm:spPr/>
      <dgm:t>
        <a:bodyPr/>
        <a:lstStyle/>
        <a:p>
          <a:endParaRPr lang="en-US"/>
        </a:p>
      </dgm:t>
    </dgm:pt>
    <dgm:pt modelId="{1FD75182-1856-40AF-9EA2-93527AF34ED9}" type="sibTrans" cxnId="{05A14C13-9E11-4FEE-AEA3-7B994384BEE5}">
      <dgm:prSet/>
      <dgm:spPr/>
      <dgm:t>
        <a:bodyPr/>
        <a:lstStyle/>
        <a:p>
          <a:endParaRPr lang="en-US"/>
        </a:p>
      </dgm:t>
    </dgm:pt>
    <dgm:pt modelId="{EB03A5FB-C69C-462C-8C3E-39558DF2A2AB}">
      <dgm:prSet/>
      <dgm:spPr/>
      <dgm:t>
        <a:bodyPr/>
        <a:lstStyle/>
        <a:p>
          <a:r>
            <a:rPr lang="en-GB"/>
            <a:t>The one difference was that while Springbank revoked the compulsory order upon entering the ward, Daffodils did not do so; such orders were usually revoked about 3 months later.</a:t>
          </a:r>
          <a:endParaRPr lang="en-US"/>
        </a:p>
      </dgm:t>
    </dgm:pt>
    <dgm:pt modelId="{4CBBF2A2-F1E8-42F7-8DB1-19BF5BF4707B}" type="parTrans" cxnId="{CF718386-0B9D-42EF-9125-B1EDB60E7D75}">
      <dgm:prSet/>
      <dgm:spPr/>
      <dgm:t>
        <a:bodyPr/>
        <a:lstStyle/>
        <a:p>
          <a:endParaRPr lang="en-US"/>
        </a:p>
      </dgm:t>
    </dgm:pt>
    <dgm:pt modelId="{0DBC901B-AB8A-4BF5-A1B7-E41D5E825A00}" type="sibTrans" cxnId="{CF718386-0B9D-42EF-9125-B1EDB60E7D75}">
      <dgm:prSet/>
      <dgm:spPr/>
      <dgm:t>
        <a:bodyPr/>
        <a:lstStyle/>
        <a:p>
          <a:endParaRPr lang="en-US"/>
        </a:p>
      </dgm:t>
    </dgm:pt>
    <dgm:pt modelId="{21FD9E26-4734-44DD-B58E-AA678A0AEC13}">
      <dgm:prSet/>
      <dgm:spPr/>
      <dgm:t>
        <a:bodyPr/>
        <a:lstStyle/>
        <a:p>
          <a:r>
            <a:rPr lang="en-GB"/>
            <a:t>Staff members included nurses, psychiatrists, social workers, and peer support workers.</a:t>
          </a:r>
          <a:endParaRPr lang="en-US"/>
        </a:p>
      </dgm:t>
    </dgm:pt>
    <dgm:pt modelId="{73A005D0-9CFF-476F-9226-E2ABE95F6764}" type="parTrans" cxnId="{3C0E9EE4-C15F-4544-868E-4291CB95F1CF}">
      <dgm:prSet/>
      <dgm:spPr/>
      <dgm:t>
        <a:bodyPr/>
        <a:lstStyle/>
        <a:p>
          <a:endParaRPr lang="en-US"/>
        </a:p>
      </dgm:t>
    </dgm:pt>
    <dgm:pt modelId="{6675258A-BFD4-4098-AE03-32E99C83A66A}" type="sibTrans" cxnId="{3C0E9EE4-C15F-4544-868E-4291CB95F1CF}">
      <dgm:prSet/>
      <dgm:spPr/>
      <dgm:t>
        <a:bodyPr/>
        <a:lstStyle/>
        <a:p>
          <a:endParaRPr lang="en-US"/>
        </a:p>
      </dgm:t>
    </dgm:pt>
    <dgm:pt modelId="{9A5C83A8-A7F9-4913-A6DD-66E0B34B7C64}">
      <dgm:prSet/>
      <dgm:spPr/>
      <dgm:t>
        <a:bodyPr/>
        <a:lstStyle/>
        <a:p>
          <a:r>
            <a:rPr lang="en-GB"/>
            <a:t>Experts by Experience (EbEs) were introduced too and they visit wards every two weeks.</a:t>
          </a:r>
          <a:endParaRPr lang="en-US"/>
        </a:p>
      </dgm:t>
    </dgm:pt>
    <dgm:pt modelId="{F0E8048B-17A9-477B-BBA8-313696CCCA75}" type="parTrans" cxnId="{2F983733-C18D-46AD-9691-2758FFB12DDD}">
      <dgm:prSet/>
      <dgm:spPr/>
      <dgm:t>
        <a:bodyPr/>
        <a:lstStyle/>
        <a:p>
          <a:endParaRPr lang="en-US"/>
        </a:p>
      </dgm:t>
    </dgm:pt>
    <dgm:pt modelId="{0A1F5397-B2EA-4EE8-94DB-3DE68FA8ECE2}" type="sibTrans" cxnId="{2F983733-C18D-46AD-9691-2758FFB12DDD}">
      <dgm:prSet/>
      <dgm:spPr/>
      <dgm:t>
        <a:bodyPr/>
        <a:lstStyle/>
        <a:p>
          <a:endParaRPr lang="en-US"/>
        </a:p>
      </dgm:t>
    </dgm:pt>
    <dgm:pt modelId="{BE1E8425-1403-4395-A870-FE9373E144A0}" type="pres">
      <dgm:prSet presAssocID="{32FF8EB0-C1A3-4EDF-949D-103930F6ABF7}" presName="root" presStyleCnt="0">
        <dgm:presLayoutVars>
          <dgm:dir/>
          <dgm:resizeHandles val="exact"/>
        </dgm:presLayoutVars>
      </dgm:prSet>
      <dgm:spPr/>
    </dgm:pt>
    <dgm:pt modelId="{8E758C29-47F9-4BC0-B8F7-C2B616146450}" type="pres">
      <dgm:prSet presAssocID="{32FF8EB0-C1A3-4EDF-949D-103930F6ABF7}" presName="container" presStyleCnt="0">
        <dgm:presLayoutVars>
          <dgm:dir/>
          <dgm:resizeHandles val="exact"/>
        </dgm:presLayoutVars>
      </dgm:prSet>
      <dgm:spPr/>
    </dgm:pt>
    <dgm:pt modelId="{6519F061-75C4-44AF-B535-16E67A3DA4D2}" type="pres">
      <dgm:prSet presAssocID="{970E104D-652E-4F00-92F9-8521FAD54653}" presName="compNode" presStyleCnt="0"/>
      <dgm:spPr/>
    </dgm:pt>
    <dgm:pt modelId="{BFCAC0DA-D677-49B0-AA3B-6831572FFE27}" type="pres">
      <dgm:prSet presAssocID="{970E104D-652E-4F00-92F9-8521FAD54653}" presName="iconBgRect" presStyleLbl="bgShp" presStyleIdx="0" presStyleCnt="5"/>
      <dgm:spPr/>
    </dgm:pt>
    <dgm:pt modelId="{5C9BE6A6-523E-4038-A462-0A9E42EEDD12}" type="pres">
      <dgm:prSet presAssocID="{970E104D-652E-4F00-92F9-8521FAD5465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E574A0D8-1596-45FA-9B1C-8E2BEDBF9951}" type="pres">
      <dgm:prSet presAssocID="{970E104D-652E-4F00-92F9-8521FAD54653}" presName="spaceRect" presStyleCnt="0"/>
      <dgm:spPr/>
    </dgm:pt>
    <dgm:pt modelId="{DA8217C5-A46C-4B30-8ACC-E0914C0F441C}" type="pres">
      <dgm:prSet presAssocID="{970E104D-652E-4F00-92F9-8521FAD54653}" presName="textRect" presStyleLbl="revTx" presStyleIdx="0" presStyleCnt="5">
        <dgm:presLayoutVars>
          <dgm:chMax val="1"/>
          <dgm:chPref val="1"/>
        </dgm:presLayoutVars>
      </dgm:prSet>
      <dgm:spPr/>
    </dgm:pt>
    <dgm:pt modelId="{ACD074FF-C1AA-4487-8FD4-317282850D38}" type="pres">
      <dgm:prSet presAssocID="{152C5FA9-F515-4EEA-85B5-E238838AE665}" presName="sibTrans" presStyleLbl="sibTrans2D1" presStyleIdx="0" presStyleCnt="0"/>
      <dgm:spPr/>
    </dgm:pt>
    <dgm:pt modelId="{5D5805F1-205C-47AB-A12B-2AA337F9CC93}" type="pres">
      <dgm:prSet presAssocID="{9E2454E4-EE37-4197-B328-54E47384D3DF}" presName="compNode" presStyleCnt="0"/>
      <dgm:spPr/>
    </dgm:pt>
    <dgm:pt modelId="{1EE7567B-9F00-4C99-824E-BCDB24096C2F}" type="pres">
      <dgm:prSet presAssocID="{9E2454E4-EE37-4197-B328-54E47384D3DF}" presName="iconBgRect" presStyleLbl="bgShp" presStyleIdx="1" presStyleCnt="5"/>
      <dgm:spPr/>
    </dgm:pt>
    <dgm:pt modelId="{ADA828BC-30C5-4592-958C-62EB6C408F93}" type="pres">
      <dgm:prSet presAssocID="{9E2454E4-EE37-4197-B328-54E47384D3D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ethoscope"/>
        </a:ext>
      </dgm:extLst>
    </dgm:pt>
    <dgm:pt modelId="{55ED5ABF-3F0B-437D-8B28-F9A6F3233FD9}" type="pres">
      <dgm:prSet presAssocID="{9E2454E4-EE37-4197-B328-54E47384D3DF}" presName="spaceRect" presStyleCnt="0"/>
      <dgm:spPr/>
    </dgm:pt>
    <dgm:pt modelId="{97DD7B37-79CF-423A-AC1B-F452A20E5375}" type="pres">
      <dgm:prSet presAssocID="{9E2454E4-EE37-4197-B328-54E47384D3DF}" presName="textRect" presStyleLbl="revTx" presStyleIdx="1" presStyleCnt="5">
        <dgm:presLayoutVars>
          <dgm:chMax val="1"/>
          <dgm:chPref val="1"/>
        </dgm:presLayoutVars>
      </dgm:prSet>
      <dgm:spPr/>
    </dgm:pt>
    <dgm:pt modelId="{C1BACCEB-802B-42A2-85F8-290DBAB96909}" type="pres">
      <dgm:prSet presAssocID="{1FD75182-1856-40AF-9EA2-93527AF34ED9}" presName="sibTrans" presStyleLbl="sibTrans2D1" presStyleIdx="0" presStyleCnt="0"/>
      <dgm:spPr/>
    </dgm:pt>
    <dgm:pt modelId="{434E7FA8-FCC0-45CB-B2A8-196642655CF1}" type="pres">
      <dgm:prSet presAssocID="{EB03A5FB-C69C-462C-8C3E-39558DF2A2AB}" presName="compNode" presStyleCnt="0"/>
      <dgm:spPr/>
    </dgm:pt>
    <dgm:pt modelId="{9B000E90-B867-4AA9-8477-FE4CD8A2E8DF}" type="pres">
      <dgm:prSet presAssocID="{EB03A5FB-C69C-462C-8C3E-39558DF2A2AB}" presName="iconBgRect" presStyleLbl="bgShp" presStyleIdx="2" presStyleCnt="5"/>
      <dgm:spPr/>
    </dgm:pt>
    <dgm:pt modelId="{B915505C-7C62-4C4D-8B18-F2AE533D1C44}" type="pres">
      <dgm:prSet presAssocID="{EB03A5FB-C69C-462C-8C3E-39558DF2A2A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6C1E613D-3710-44D0-8AFE-4BBB9E9DCB4A}" type="pres">
      <dgm:prSet presAssocID="{EB03A5FB-C69C-462C-8C3E-39558DF2A2AB}" presName="spaceRect" presStyleCnt="0"/>
      <dgm:spPr/>
    </dgm:pt>
    <dgm:pt modelId="{963A3546-A7E6-44C5-A457-68D82437DC26}" type="pres">
      <dgm:prSet presAssocID="{EB03A5FB-C69C-462C-8C3E-39558DF2A2AB}" presName="textRect" presStyleLbl="revTx" presStyleIdx="2" presStyleCnt="5">
        <dgm:presLayoutVars>
          <dgm:chMax val="1"/>
          <dgm:chPref val="1"/>
        </dgm:presLayoutVars>
      </dgm:prSet>
      <dgm:spPr/>
    </dgm:pt>
    <dgm:pt modelId="{5A4973C9-803D-4041-A611-EE0858A6F1CE}" type="pres">
      <dgm:prSet presAssocID="{0DBC901B-AB8A-4BF5-A1B7-E41D5E825A00}" presName="sibTrans" presStyleLbl="sibTrans2D1" presStyleIdx="0" presStyleCnt="0"/>
      <dgm:spPr/>
    </dgm:pt>
    <dgm:pt modelId="{42C79D2B-35E2-48FE-842F-80299D68D72A}" type="pres">
      <dgm:prSet presAssocID="{21FD9E26-4734-44DD-B58E-AA678A0AEC13}" presName="compNode" presStyleCnt="0"/>
      <dgm:spPr/>
    </dgm:pt>
    <dgm:pt modelId="{95337505-B7C7-4731-AECC-F7E8434DB3E9}" type="pres">
      <dgm:prSet presAssocID="{21FD9E26-4734-44DD-B58E-AA678A0AEC13}" presName="iconBgRect" presStyleLbl="bgShp" presStyleIdx="3" presStyleCnt="5"/>
      <dgm:spPr/>
    </dgm:pt>
    <dgm:pt modelId="{6F6D0A5F-5010-4146-B475-6F7BA9746341}" type="pres">
      <dgm:prSet presAssocID="{21FD9E26-4734-44DD-B58E-AA678A0AEC1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rson with Idea"/>
        </a:ext>
      </dgm:extLst>
    </dgm:pt>
    <dgm:pt modelId="{69F1A781-6748-4F5B-8840-4835A8953C98}" type="pres">
      <dgm:prSet presAssocID="{21FD9E26-4734-44DD-B58E-AA678A0AEC13}" presName="spaceRect" presStyleCnt="0"/>
      <dgm:spPr/>
    </dgm:pt>
    <dgm:pt modelId="{00E71BBE-B2CC-466D-981A-9AA9E81FDE09}" type="pres">
      <dgm:prSet presAssocID="{21FD9E26-4734-44DD-B58E-AA678A0AEC13}" presName="textRect" presStyleLbl="revTx" presStyleIdx="3" presStyleCnt="5">
        <dgm:presLayoutVars>
          <dgm:chMax val="1"/>
          <dgm:chPref val="1"/>
        </dgm:presLayoutVars>
      </dgm:prSet>
      <dgm:spPr/>
    </dgm:pt>
    <dgm:pt modelId="{5A0EF161-0186-4CD8-96B0-BC6A347EF68F}" type="pres">
      <dgm:prSet presAssocID="{6675258A-BFD4-4098-AE03-32E99C83A66A}" presName="sibTrans" presStyleLbl="sibTrans2D1" presStyleIdx="0" presStyleCnt="0"/>
      <dgm:spPr/>
    </dgm:pt>
    <dgm:pt modelId="{6A53C22A-1FDF-4DCA-9650-EB980AC3BB14}" type="pres">
      <dgm:prSet presAssocID="{9A5C83A8-A7F9-4913-A6DD-66E0B34B7C64}" presName="compNode" presStyleCnt="0"/>
      <dgm:spPr/>
    </dgm:pt>
    <dgm:pt modelId="{8A5D54C5-7194-436E-8FDD-70C9C51D25C8}" type="pres">
      <dgm:prSet presAssocID="{9A5C83A8-A7F9-4913-A6DD-66E0B34B7C64}" presName="iconBgRect" presStyleLbl="bgShp" presStyleIdx="4" presStyleCnt="5"/>
      <dgm:spPr/>
    </dgm:pt>
    <dgm:pt modelId="{68CBB6C3-2BB8-4B8C-8A08-8F15C3629138}" type="pres">
      <dgm:prSet presAssocID="{9A5C83A8-A7F9-4913-A6DD-66E0B34B7C6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orkflow"/>
        </a:ext>
      </dgm:extLst>
    </dgm:pt>
    <dgm:pt modelId="{940F0B31-200A-4E1A-9DA5-BC36622A2872}" type="pres">
      <dgm:prSet presAssocID="{9A5C83A8-A7F9-4913-A6DD-66E0B34B7C64}" presName="spaceRect" presStyleCnt="0"/>
      <dgm:spPr/>
    </dgm:pt>
    <dgm:pt modelId="{7936FC02-312B-4E30-AF22-BFE70746EF6D}" type="pres">
      <dgm:prSet presAssocID="{9A5C83A8-A7F9-4913-A6DD-66E0B34B7C64}" presName="textRect" presStyleLbl="revTx" presStyleIdx="4" presStyleCnt="5">
        <dgm:presLayoutVars>
          <dgm:chMax val="1"/>
          <dgm:chPref val="1"/>
        </dgm:presLayoutVars>
      </dgm:prSet>
      <dgm:spPr/>
    </dgm:pt>
  </dgm:ptLst>
  <dgm:cxnLst>
    <dgm:cxn modelId="{A6450907-FD3C-4828-A416-D57B3F530BDD}" type="presOf" srcId="{21FD9E26-4734-44DD-B58E-AA678A0AEC13}" destId="{00E71BBE-B2CC-466D-981A-9AA9E81FDE09}" srcOrd="0" destOrd="0" presId="urn:microsoft.com/office/officeart/2018/2/layout/IconCircleList"/>
    <dgm:cxn modelId="{77F7600E-F2B7-477C-B480-00C2F759163D}" type="presOf" srcId="{1FD75182-1856-40AF-9EA2-93527AF34ED9}" destId="{C1BACCEB-802B-42A2-85F8-290DBAB96909}" srcOrd="0" destOrd="0" presId="urn:microsoft.com/office/officeart/2018/2/layout/IconCircleList"/>
    <dgm:cxn modelId="{05A14C13-9E11-4FEE-AEA3-7B994384BEE5}" srcId="{32FF8EB0-C1A3-4EDF-949D-103930F6ABF7}" destId="{9E2454E4-EE37-4197-B328-54E47384D3DF}" srcOrd="1" destOrd="0" parTransId="{49DB5116-E189-4B99-AE91-73210E26C778}" sibTransId="{1FD75182-1856-40AF-9EA2-93527AF34ED9}"/>
    <dgm:cxn modelId="{B2A3C41B-6EB0-443A-A13B-D108FAB833C0}" type="presOf" srcId="{9E2454E4-EE37-4197-B328-54E47384D3DF}" destId="{97DD7B37-79CF-423A-AC1B-F452A20E5375}" srcOrd="0" destOrd="0" presId="urn:microsoft.com/office/officeart/2018/2/layout/IconCircleList"/>
    <dgm:cxn modelId="{16640224-FF28-4124-A3EB-C34CCDE507C3}" type="presOf" srcId="{152C5FA9-F515-4EEA-85B5-E238838AE665}" destId="{ACD074FF-C1AA-4487-8FD4-317282850D38}" srcOrd="0" destOrd="0" presId="urn:microsoft.com/office/officeart/2018/2/layout/IconCircleList"/>
    <dgm:cxn modelId="{2F983733-C18D-46AD-9691-2758FFB12DDD}" srcId="{32FF8EB0-C1A3-4EDF-949D-103930F6ABF7}" destId="{9A5C83A8-A7F9-4913-A6DD-66E0B34B7C64}" srcOrd="4" destOrd="0" parTransId="{F0E8048B-17A9-477B-BBA8-313696CCCA75}" sibTransId="{0A1F5397-B2EA-4EE8-94DB-3DE68FA8ECE2}"/>
    <dgm:cxn modelId="{5656A237-5EE4-4375-8DA3-019126F34FC3}" type="presOf" srcId="{0DBC901B-AB8A-4BF5-A1B7-E41D5E825A00}" destId="{5A4973C9-803D-4041-A611-EE0858A6F1CE}" srcOrd="0" destOrd="0" presId="urn:microsoft.com/office/officeart/2018/2/layout/IconCircleList"/>
    <dgm:cxn modelId="{3333F34C-353F-4E6E-88CE-818BB3760B22}" type="presOf" srcId="{32FF8EB0-C1A3-4EDF-949D-103930F6ABF7}" destId="{BE1E8425-1403-4395-A870-FE9373E144A0}" srcOrd="0" destOrd="0" presId="urn:microsoft.com/office/officeart/2018/2/layout/IconCircleList"/>
    <dgm:cxn modelId="{213E864D-A7C9-4BFA-A13A-BA668E309367}" type="presOf" srcId="{970E104D-652E-4F00-92F9-8521FAD54653}" destId="{DA8217C5-A46C-4B30-8ACC-E0914C0F441C}" srcOrd="0" destOrd="0" presId="urn:microsoft.com/office/officeart/2018/2/layout/IconCircleList"/>
    <dgm:cxn modelId="{CF718386-0B9D-42EF-9125-B1EDB60E7D75}" srcId="{32FF8EB0-C1A3-4EDF-949D-103930F6ABF7}" destId="{EB03A5FB-C69C-462C-8C3E-39558DF2A2AB}" srcOrd="2" destOrd="0" parTransId="{4CBBF2A2-F1E8-42F7-8DB1-19BF5BF4707B}" sibTransId="{0DBC901B-AB8A-4BF5-A1B7-E41D5E825A00}"/>
    <dgm:cxn modelId="{D4EE81B0-56E8-44C8-A7D4-BCE08096640A}" type="presOf" srcId="{9A5C83A8-A7F9-4913-A6DD-66E0B34B7C64}" destId="{7936FC02-312B-4E30-AF22-BFE70746EF6D}" srcOrd="0" destOrd="0" presId="urn:microsoft.com/office/officeart/2018/2/layout/IconCircleList"/>
    <dgm:cxn modelId="{815026B8-B8B2-45C2-99DF-8BFDDF5B17BC}" srcId="{32FF8EB0-C1A3-4EDF-949D-103930F6ABF7}" destId="{970E104D-652E-4F00-92F9-8521FAD54653}" srcOrd="0" destOrd="0" parTransId="{6DC13FE3-9C8B-4731-87E1-AE2DBF597976}" sibTransId="{152C5FA9-F515-4EEA-85B5-E238838AE665}"/>
    <dgm:cxn modelId="{988353CC-9008-4B97-910B-67B78303A36D}" type="presOf" srcId="{6675258A-BFD4-4098-AE03-32E99C83A66A}" destId="{5A0EF161-0186-4CD8-96B0-BC6A347EF68F}" srcOrd="0" destOrd="0" presId="urn:microsoft.com/office/officeart/2018/2/layout/IconCircleList"/>
    <dgm:cxn modelId="{3C0E9EE4-C15F-4544-868E-4291CB95F1CF}" srcId="{32FF8EB0-C1A3-4EDF-949D-103930F6ABF7}" destId="{21FD9E26-4734-44DD-B58E-AA678A0AEC13}" srcOrd="3" destOrd="0" parTransId="{73A005D0-9CFF-476F-9226-E2ABE95F6764}" sibTransId="{6675258A-BFD4-4098-AE03-32E99C83A66A}"/>
    <dgm:cxn modelId="{1A489EE9-5F6F-4565-8399-16176FA8B073}" type="presOf" srcId="{EB03A5FB-C69C-462C-8C3E-39558DF2A2AB}" destId="{963A3546-A7E6-44C5-A457-68D82437DC26}" srcOrd="0" destOrd="0" presId="urn:microsoft.com/office/officeart/2018/2/layout/IconCircleList"/>
    <dgm:cxn modelId="{5FA16B31-A374-4B3B-BFAA-7A28E30A794E}" type="presParOf" srcId="{BE1E8425-1403-4395-A870-FE9373E144A0}" destId="{8E758C29-47F9-4BC0-B8F7-C2B616146450}" srcOrd="0" destOrd="0" presId="urn:microsoft.com/office/officeart/2018/2/layout/IconCircleList"/>
    <dgm:cxn modelId="{E2F9EEEA-6C87-45DA-A9E8-E6A2CAB9E5AE}" type="presParOf" srcId="{8E758C29-47F9-4BC0-B8F7-C2B616146450}" destId="{6519F061-75C4-44AF-B535-16E67A3DA4D2}" srcOrd="0" destOrd="0" presId="urn:microsoft.com/office/officeart/2018/2/layout/IconCircleList"/>
    <dgm:cxn modelId="{FA4768B9-C180-4EEF-A21B-6F26A2E46625}" type="presParOf" srcId="{6519F061-75C4-44AF-B535-16E67A3DA4D2}" destId="{BFCAC0DA-D677-49B0-AA3B-6831572FFE27}" srcOrd="0" destOrd="0" presId="urn:microsoft.com/office/officeart/2018/2/layout/IconCircleList"/>
    <dgm:cxn modelId="{58FCED59-7AE7-4DC5-980D-EB1ED0053660}" type="presParOf" srcId="{6519F061-75C4-44AF-B535-16E67A3DA4D2}" destId="{5C9BE6A6-523E-4038-A462-0A9E42EEDD12}" srcOrd="1" destOrd="0" presId="urn:microsoft.com/office/officeart/2018/2/layout/IconCircleList"/>
    <dgm:cxn modelId="{6272DFC7-034B-4C4B-9BAD-3D168A0117DA}" type="presParOf" srcId="{6519F061-75C4-44AF-B535-16E67A3DA4D2}" destId="{E574A0D8-1596-45FA-9B1C-8E2BEDBF9951}" srcOrd="2" destOrd="0" presId="urn:microsoft.com/office/officeart/2018/2/layout/IconCircleList"/>
    <dgm:cxn modelId="{DD9FC556-2AD0-4D34-8F58-DB086AD63C81}" type="presParOf" srcId="{6519F061-75C4-44AF-B535-16E67A3DA4D2}" destId="{DA8217C5-A46C-4B30-8ACC-E0914C0F441C}" srcOrd="3" destOrd="0" presId="urn:microsoft.com/office/officeart/2018/2/layout/IconCircleList"/>
    <dgm:cxn modelId="{6104FCF7-5EB7-4203-994E-820CBAD8E27A}" type="presParOf" srcId="{8E758C29-47F9-4BC0-B8F7-C2B616146450}" destId="{ACD074FF-C1AA-4487-8FD4-317282850D38}" srcOrd="1" destOrd="0" presId="urn:microsoft.com/office/officeart/2018/2/layout/IconCircleList"/>
    <dgm:cxn modelId="{A4EF876F-E532-41CD-BDF4-39379E978992}" type="presParOf" srcId="{8E758C29-47F9-4BC0-B8F7-C2B616146450}" destId="{5D5805F1-205C-47AB-A12B-2AA337F9CC93}" srcOrd="2" destOrd="0" presId="urn:microsoft.com/office/officeart/2018/2/layout/IconCircleList"/>
    <dgm:cxn modelId="{59AAA067-D6D2-4064-9FC2-9C0CB21716A1}" type="presParOf" srcId="{5D5805F1-205C-47AB-A12B-2AA337F9CC93}" destId="{1EE7567B-9F00-4C99-824E-BCDB24096C2F}" srcOrd="0" destOrd="0" presId="urn:microsoft.com/office/officeart/2018/2/layout/IconCircleList"/>
    <dgm:cxn modelId="{B77CE3BE-46CF-43C9-B40B-3E69C53AD768}" type="presParOf" srcId="{5D5805F1-205C-47AB-A12B-2AA337F9CC93}" destId="{ADA828BC-30C5-4592-958C-62EB6C408F93}" srcOrd="1" destOrd="0" presId="urn:microsoft.com/office/officeart/2018/2/layout/IconCircleList"/>
    <dgm:cxn modelId="{F46692AC-F70D-4115-A85E-4500C5905E69}" type="presParOf" srcId="{5D5805F1-205C-47AB-A12B-2AA337F9CC93}" destId="{55ED5ABF-3F0B-437D-8B28-F9A6F3233FD9}" srcOrd="2" destOrd="0" presId="urn:microsoft.com/office/officeart/2018/2/layout/IconCircleList"/>
    <dgm:cxn modelId="{BAF266A4-E22F-4BB7-8F6B-FA349325AA19}" type="presParOf" srcId="{5D5805F1-205C-47AB-A12B-2AA337F9CC93}" destId="{97DD7B37-79CF-423A-AC1B-F452A20E5375}" srcOrd="3" destOrd="0" presId="urn:microsoft.com/office/officeart/2018/2/layout/IconCircleList"/>
    <dgm:cxn modelId="{FC1D52AD-3053-4B65-B84B-F02182DD5403}" type="presParOf" srcId="{8E758C29-47F9-4BC0-B8F7-C2B616146450}" destId="{C1BACCEB-802B-42A2-85F8-290DBAB96909}" srcOrd="3" destOrd="0" presId="urn:microsoft.com/office/officeart/2018/2/layout/IconCircleList"/>
    <dgm:cxn modelId="{C802D1D9-F754-4E33-9AD6-74DE365AD93B}" type="presParOf" srcId="{8E758C29-47F9-4BC0-B8F7-C2B616146450}" destId="{434E7FA8-FCC0-45CB-B2A8-196642655CF1}" srcOrd="4" destOrd="0" presId="urn:microsoft.com/office/officeart/2018/2/layout/IconCircleList"/>
    <dgm:cxn modelId="{7908EE87-C7EF-421F-8080-CBD66D892852}" type="presParOf" srcId="{434E7FA8-FCC0-45CB-B2A8-196642655CF1}" destId="{9B000E90-B867-4AA9-8477-FE4CD8A2E8DF}" srcOrd="0" destOrd="0" presId="urn:microsoft.com/office/officeart/2018/2/layout/IconCircleList"/>
    <dgm:cxn modelId="{9F8130DD-6BDC-4BAE-9A36-9ECB05AA1DB7}" type="presParOf" srcId="{434E7FA8-FCC0-45CB-B2A8-196642655CF1}" destId="{B915505C-7C62-4C4D-8B18-F2AE533D1C44}" srcOrd="1" destOrd="0" presId="urn:microsoft.com/office/officeart/2018/2/layout/IconCircleList"/>
    <dgm:cxn modelId="{999511F7-9610-4724-973F-058582D2C6E8}" type="presParOf" srcId="{434E7FA8-FCC0-45CB-B2A8-196642655CF1}" destId="{6C1E613D-3710-44D0-8AFE-4BBB9E9DCB4A}" srcOrd="2" destOrd="0" presId="urn:microsoft.com/office/officeart/2018/2/layout/IconCircleList"/>
    <dgm:cxn modelId="{17DDE81A-C4B5-4929-BE45-B9A3DCCF77F2}" type="presParOf" srcId="{434E7FA8-FCC0-45CB-B2A8-196642655CF1}" destId="{963A3546-A7E6-44C5-A457-68D82437DC26}" srcOrd="3" destOrd="0" presId="urn:microsoft.com/office/officeart/2018/2/layout/IconCircleList"/>
    <dgm:cxn modelId="{9ED1FCFB-387E-41C2-9C9D-6696313B6868}" type="presParOf" srcId="{8E758C29-47F9-4BC0-B8F7-C2B616146450}" destId="{5A4973C9-803D-4041-A611-EE0858A6F1CE}" srcOrd="5" destOrd="0" presId="urn:microsoft.com/office/officeart/2018/2/layout/IconCircleList"/>
    <dgm:cxn modelId="{043D0734-2250-425A-B4EC-78636B3464EC}" type="presParOf" srcId="{8E758C29-47F9-4BC0-B8F7-C2B616146450}" destId="{42C79D2B-35E2-48FE-842F-80299D68D72A}" srcOrd="6" destOrd="0" presId="urn:microsoft.com/office/officeart/2018/2/layout/IconCircleList"/>
    <dgm:cxn modelId="{ABE1C636-C791-4C0F-A943-C16CC078072A}" type="presParOf" srcId="{42C79D2B-35E2-48FE-842F-80299D68D72A}" destId="{95337505-B7C7-4731-AECC-F7E8434DB3E9}" srcOrd="0" destOrd="0" presId="urn:microsoft.com/office/officeart/2018/2/layout/IconCircleList"/>
    <dgm:cxn modelId="{3E8DB5D8-B5A8-4E06-930F-21B83754FD72}" type="presParOf" srcId="{42C79D2B-35E2-48FE-842F-80299D68D72A}" destId="{6F6D0A5F-5010-4146-B475-6F7BA9746341}" srcOrd="1" destOrd="0" presId="urn:microsoft.com/office/officeart/2018/2/layout/IconCircleList"/>
    <dgm:cxn modelId="{E215E49A-8EBF-464B-A366-E701FE987DE2}" type="presParOf" srcId="{42C79D2B-35E2-48FE-842F-80299D68D72A}" destId="{69F1A781-6748-4F5B-8840-4835A8953C98}" srcOrd="2" destOrd="0" presId="urn:microsoft.com/office/officeart/2018/2/layout/IconCircleList"/>
    <dgm:cxn modelId="{DB2ED046-001F-4DFA-8EC6-B25D9F9270D5}" type="presParOf" srcId="{42C79D2B-35E2-48FE-842F-80299D68D72A}" destId="{00E71BBE-B2CC-466D-981A-9AA9E81FDE09}" srcOrd="3" destOrd="0" presId="urn:microsoft.com/office/officeart/2018/2/layout/IconCircleList"/>
    <dgm:cxn modelId="{76851CD4-B221-4D79-82F0-91D076F288B4}" type="presParOf" srcId="{8E758C29-47F9-4BC0-B8F7-C2B616146450}" destId="{5A0EF161-0186-4CD8-96B0-BC6A347EF68F}" srcOrd="7" destOrd="0" presId="urn:microsoft.com/office/officeart/2018/2/layout/IconCircleList"/>
    <dgm:cxn modelId="{BEE59A27-5A2F-4FA0-B4D1-930BA1F6D660}" type="presParOf" srcId="{8E758C29-47F9-4BC0-B8F7-C2B616146450}" destId="{6A53C22A-1FDF-4DCA-9650-EB980AC3BB14}" srcOrd="8" destOrd="0" presId="urn:microsoft.com/office/officeart/2018/2/layout/IconCircleList"/>
    <dgm:cxn modelId="{33B724C5-16FB-4E50-965F-0AA0B9917449}" type="presParOf" srcId="{6A53C22A-1FDF-4DCA-9650-EB980AC3BB14}" destId="{8A5D54C5-7194-436E-8FDD-70C9C51D25C8}" srcOrd="0" destOrd="0" presId="urn:microsoft.com/office/officeart/2018/2/layout/IconCircleList"/>
    <dgm:cxn modelId="{B9239A92-8242-49B8-B5EA-22A71544B3DB}" type="presParOf" srcId="{6A53C22A-1FDF-4DCA-9650-EB980AC3BB14}" destId="{68CBB6C3-2BB8-4B8C-8A08-8F15C3629138}" srcOrd="1" destOrd="0" presId="urn:microsoft.com/office/officeart/2018/2/layout/IconCircleList"/>
    <dgm:cxn modelId="{E0C2AD68-6BE2-4FE6-AABC-F8DB9420F0A8}" type="presParOf" srcId="{6A53C22A-1FDF-4DCA-9650-EB980AC3BB14}" destId="{940F0B31-200A-4E1A-9DA5-BC36622A2872}" srcOrd="2" destOrd="0" presId="urn:microsoft.com/office/officeart/2018/2/layout/IconCircleList"/>
    <dgm:cxn modelId="{ECA5B98B-DF93-43D5-950D-E13F68A9EB32}" type="presParOf" srcId="{6A53C22A-1FDF-4DCA-9650-EB980AC3BB14}" destId="{7936FC02-312B-4E30-AF22-BFE70746EF6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9CB1B0-E546-4F02-8218-19E66FF9944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C791B24-F1F8-4CAC-A403-D50E18905B24}">
      <dgm:prSet/>
      <dgm:spPr/>
      <dgm:t>
        <a:bodyPr/>
        <a:lstStyle/>
        <a:p>
          <a:r>
            <a:rPr lang="en-GB"/>
            <a:t>We wished to apply methods that would enable active participation of the women patients, as well as having in parallel reports by service providers of the different activities the ward offered.</a:t>
          </a:r>
          <a:endParaRPr lang="en-US"/>
        </a:p>
      </dgm:t>
    </dgm:pt>
    <dgm:pt modelId="{2DA4851E-C241-4BB8-9835-2499BC316644}" type="parTrans" cxnId="{E09251D5-6A0C-43F1-9DDC-CB065A3DE1EA}">
      <dgm:prSet/>
      <dgm:spPr/>
      <dgm:t>
        <a:bodyPr/>
        <a:lstStyle/>
        <a:p>
          <a:endParaRPr lang="en-US"/>
        </a:p>
      </dgm:t>
    </dgm:pt>
    <dgm:pt modelId="{82E5062A-588C-41F2-9E67-B29E8F62EA11}" type="sibTrans" cxnId="{E09251D5-6A0C-43F1-9DDC-CB065A3DE1EA}">
      <dgm:prSet/>
      <dgm:spPr/>
      <dgm:t>
        <a:bodyPr/>
        <a:lstStyle/>
        <a:p>
          <a:endParaRPr lang="en-US"/>
        </a:p>
      </dgm:t>
    </dgm:pt>
    <dgm:pt modelId="{6FD2C9CB-9F37-4F32-9D20-7C9A9066AF75}">
      <dgm:prSet/>
      <dgm:spPr/>
      <dgm:t>
        <a:bodyPr/>
        <a:lstStyle/>
        <a:p>
          <a:r>
            <a:rPr lang="en-GB" dirty="0"/>
            <a:t>The activities included traditional interventions (e.g. medication), and new ones  including DBT, SDM, cooking, occupational therapy, visits outside the hospital in small groups to community facilities, being able to visit one’s family and have them coming to visit the women on the ward, a long process of preparing the next phase of life outside the hospital.</a:t>
          </a:r>
          <a:endParaRPr lang="en-US" dirty="0"/>
        </a:p>
      </dgm:t>
    </dgm:pt>
    <dgm:pt modelId="{2D50E571-7518-4E47-ABEE-639E11BE32C7}" type="parTrans" cxnId="{1EA5F4E7-A224-46B2-AAFB-FA3892B1C608}">
      <dgm:prSet/>
      <dgm:spPr/>
      <dgm:t>
        <a:bodyPr/>
        <a:lstStyle/>
        <a:p>
          <a:endParaRPr lang="en-US"/>
        </a:p>
      </dgm:t>
    </dgm:pt>
    <dgm:pt modelId="{653309FD-E233-4CD2-89B4-2FA4E3EDF997}" type="sibTrans" cxnId="{1EA5F4E7-A224-46B2-AAFB-FA3892B1C608}">
      <dgm:prSet/>
      <dgm:spPr/>
      <dgm:t>
        <a:bodyPr/>
        <a:lstStyle/>
        <a:p>
          <a:endParaRPr lang="en-US"/>
        </a:p>
      </dgm:t>
    </dgm:pt>
    <dgm:pt modelId="{949A1689-1B30-4AEC-9743-8A23D767D8ED}">
      <dgm:prSet/>
      <dgm:spPr/>
      <dgm:t>
        <a:bodyPr/>
        <a:lstStyle/>
        <a:p>
          <a:r>
            <a:rPr lang="en-GB" dirty="0"/>
            <a:t>We therefore introduced Photovoice followed by individual interviews with the women, 3 times over one year.</a:t>
          </a:r>
          <a:endParaRPr lang="en-US" dirty="0"/>
        </a:p>
      </dgm:t>
    </dgm:pt>
    <dgm:pt modelId="{279B9B84-096B-416B-83D9-60D1D1974F15}" type="parTrans" cxnId="{8F674C15-560A-4693-9EB1-4A9C5ACC1006}">
      <dgm:prSet/>
      <dgm:spPr/>
      <dgm:t>
        <a:bodyPr/>
        <a:lstStyle/>
        <a:p>
          <a:endParaRPr lang="en-US"/>
        </a:p>
      </dgm:t>
    </dgm:pt>
    <dgm:pt modelId="{1B321776-8261-4C45-94CA-6A9BD151A72C}" type="sibTrans" cxnId="{8F674C15-560A-4693-9EB1-4A9C5ACC1006}">
      <dgm:prSet/>
      <dgm:spPr/>
      <dgm:t>
        <a:bodyPr/>
        <a:lstStyle/>
        <a:p>
          <a:endParaRPr lang="en-US"/>
        </a:p>
      </dgm:t>
    </dgm:pt>
    <dgm:pt modelId="{40C0BCD2-3F1F-4276-B493-6DF82EE59126}">
      <dgm:prSet/>
      <dgm:spPr/>
      <dgm:t>
        <a:bodyPr/>
        <a:lstStyle/>
        <a:p>
          <a:r>
            <a:rPr lang="en-GB" dirty="0"/>
            <a:t>And in parallel we asked for reports from each provider to be submitted at the same time as the interviews with the women. </a:t>
          </a:r>
          <a:endParaRPr lang="en-US" dirty="0"/>
        </a:p>
      </dgm:t>
    </dgm:pt>
    <dgm:pt modelId="{CDC7EBFE-1231-4820-A0DB-554302EABE26}" type="parTrans" cxnId="{049FFD28-3102-4E3C-8FD3-5456556C75AD}">
      <dgm:prSet/>
      <dgm:spPr/>
      <dgm:t>
        <a:bodyPr/>
        <a:lstStyle/>
        <a:p>
          <a:endParaRPr lang="en-US"/>
        </a:p>
      </dgm:t>
    </dgm:pt>
    <dgm:pt modelId="{AF32AF78-55B2-4BEB-B3CF-A6A338A7E911}" type="sibTrans" cxnId="{049FFD28-3102-4E3C-8FD3-5456556C75AD}">
      <dgm:prSet/>
      <dgm:spPr/>
      <dgm:t>
        <a:bodyPr/>
        <a:lstStyle/>
        <a:p>
          <a:endParaRPr lang="en-US"/>
        </a:p>
      </dgm:t>
    </dgm:pt>
    <dgm:pt modelId="{E94B49F9-6F6B-486F-AEFA-CDA98C4F71B0}" type="pres">
      <dgm:prSet presAssocID="{689CB1B0-E546-4F02-8218-19E66FF99445}" presName="linear" presStyleCnt="0">
        <dgm:presLayoutVars>
          <dgm:animLvl val="lvl"/>
          <dgm:resizeHandles val="exact"/>
        </dgm:presLayoutVars>
      </dgm:prSet>
      <dgm:spPr/>
    </dgm:pt>
    <dgm:pt modelId="{1B19CECD-B54E-4C1E-B3BB-AECED645EB53}" type="pres">
      <dgm:prSet presAssocID="{FC791B24-F1F8-4CAC-A403-D50E18905B24}" presName="parentText" presStyleLbl="node1" presStyleIdx="0" presStyleCnt="4">
        <dgm:presLayoutVars>
          <dgm:chMax val="0"/>
          <dgm:bulletEnabled val="1"/>
        </dgm:presLayoutVars>
      </dgm:prSet>
      <dgm:spPr/>
    </dgm:pt>
    <dgm:pt modelId="{34F9825A-5BC2-47D0-8602-28D8605B5F58}" type="pres">
      <dgm:prSet presAssocID="{82E5062A-588C-41F2-9E67-B29E8F62EA11}" presName="spacer" presStyleCnt="0"/>
      <dgm:spPr/>
    </dgm:pt>
    <dgm:pt modelId="{70861FA8-6697-4961-AF27-14105FF3E0F7}" type="pres">
      <dgm:prSet presAssocID="{6FD2C9CB-9F37-4F32-9D20-7C9A9066AF75}" presName="parentText" presStyleLbl="node1" presStyleIdx="1" presStyleCnt="4">
        <dgm:presLayoutVars>
          <dgm:chMax val="0"/>
          <dgm:bulletEnabled val="1"/>
        </dgm:presLayoutVars>
      </dgm:prSet>
      <dgm:spPr/>
    </dgm:pt>
    <dgm:pt modelId="{B9DD92C8-0C05-49F7-97C1-6DB4717A3F43}" type="pres">
      <dgm:prSet presAssocID="{653309FD-E233-4CD2-89B4-2FA4E3EDF997}" presName="spacer" presStyleCnt="0"/>
      <dgm:spPr/>
    </dgm:pt>
    <dgm:pt modelId="{0A73C613-35CA-4E6C-BA08-40343D3C52BE}" type="pres">
      <dgm:prSet presAssocID="{949A1689-1B30-4AEC-9743-8A23D767D8ED}" presName="parentText" presStyleLbl="node1" presStyleIdx="2" presStyleCnt="4">
        <dgm:presLayoutVars>
          <dgm:chMax val="0"/>
          <dgm:bulletEnabled val="1"/>
        </dgm:presLayoutVars>
      </dgm:prSet>
      <dgm:spPr/>
    </dgm:pt>
    <dgm:pt modelId="{FBB3ECC8-BAB4-4601-8644-248E7E8B963B}" type="pres">
      <dgm:prSet presAssocID="{1B321776-8261-4C45-94CA-6A9BD151A72C}" presName="spacer" presStyleCnt="0"/>
      <dgm:spPr/>
    </dgm:pt>
    <dgm:pt modelId="{7AE38A49-C5CA-4BB0-B0D1-B08177F18709}" type="pres">
      <dgm:prSet presAssocID="{40C0BCD2-3F1F-4276-B493-6DF82EE59126}" presName="parentText" presStyleLbl="node1" presStyleIdx="3" presStyleCnt="4">
        <dgm:presLayoutVars>
          <dgm:chMax val="0"/>
          <dgm:bulletEnabled val="1"/>
        </dgm:presLayoutVars>
      </dgm:prSet>
      <dgm:spPr/>
    </dgm:pt>
  </dgm:ptLst>
  <dgm:cxnLst>
    <dgm:cxn modelId="{8F674C15-560A-4693-9EB1-4A9C5ACC1006}" srcId="{689CB1B0-E546-4F02-8218-19E66FF99445}" destId="{949A1689-1B30-4AEC-9743-8A23D767D8ED}" srcOrd="2" destOrd="0" parTransId="{279B9B84-096B-416B-83D9-60D1D1974F15}" sibTransId="{1B321776-8261-4C45-94CA-6A9BD151A72C}"/>
    <dgm:cxn modelId="{049FFD28-3102-4E3C-8FD3-5456556C75AD}" srcId="{689CB1B0-E546-4F02-8218-19E66FF99445}" destId="{40C0BCD2-3F1F-4276-B493-6DF82EE59126}" srcOrd="3" destOrd="0" parTransId="{CDC7EBFE-1231-4820-A0DB-554302EABE26}" sibTransId="{AF32AF78-55B2-4BEB-B3CF-A6A338A7E911}"/>
    <dgm:cxn modelId="{939B8C3B-C922-43FE-8978-8F9818A3ECE7}" type="presOf" srcId="{FC791B24-F1F8-4CAC-A403-D50E18905B24}" destId="{1B19CECD-B54E-4C1E-B3BB-AECED645EB53}" srcOrd="0" destOrd="0" presId="urn:microsoft.com/office/officeart/2005/8/layout/vList2"/>
    <dgm:cxn modelId="{BC25FF51-B747-45E9-97CA-90CDD617A915}" type="presOf" srcId="{40C0BCD2-3F1F-4276-B493-6DF82EE59126}" destId="{7AE38A49-C5CA-4BB0-B0D1-B08177F18709}" srcOrd="0" destOrd="0" presId="urn:microsoft.com/office/officeart/2005/8/layout/vList2"/>
    <dgm:cxn modelId="{8F018778-F039-44FA-A979-8FD0B81C5661}" type="presOf" srcId="{689CB1B0-E546-4F02-8218-19E66FF99445}" destId="{E94B49F9-6F6B-486F-AEFA-CDA98C4F71B0}" srcOrd="0" destOrd="0" presId="urn:microsoft.com/office/officeart/2005/8/layout/vList2"/>
    <dgm:cxn modelId="{C902477E-71A3-4D02-B8D6-EFFEA9A07D1B}" type="presOf" srcId="{6FD2C9CB-9F37-4F32-9D20-7C9A9066AF75}" destId="{70861FA8-6697-4961-AF27-14105FF3E0F7}" srcOrd="0" destOrd="0" presId="urn:microsoft.com/office/officeart/2005/8/layout/vList2"/>
    <dgm:cxn modelId="{C34350A3-C621-4116-AC22-4A19E737C63E}" type="presOf" srcId="{949A1689-1B30-4AEC-9743-8A23D767D8ED}" destId="{0A73C613-35CA-4E6C-BA08-40343D3C52BE}" srcOrd="0" destOrd="0" presId="urn:microsoft.com/office/officeart/2005/8/layout/vList2"/>
    <dgm:cxn modelId="{E09251D5-6A0C-43F1-9DDC-CB065A3DE1EA}" srcId="{689CB1B0-E546-4F02-8218-19E66FF99445}" destId="{FC791B24-F1F8-4CAC-A403-D50E18905B24}" srcOrd="0" destOrd="0" parTransId="{2DA4851E-C241-4BB8-9835-2499BC316644}" sibTransId="{82E5062A-588C-41F2-9E67-B29E8F62EA11}"/>
    <dgm:cxn modelId="{1EA5F4E7-A224-46B2-AAFB-FA3892B1C608}" srcId="{689CB1B0-E546-4F02-8218-19E66FF99445}" destId="{6FD2C9CB-9F37-4F32-9D20-7C9A9066AF75}" srcOrd="1" destOrd="0" parTransId="{2D50E571-7518-4E47-ABEE-639E11BE32C7}" sibTransId="{653309FD-E233-4CD2-89B4-2FA4E3EDF997}"/>
    <dgm:cxn modelId="{41B5213B-7C39-4420-A9D6-10BF5783838E}" type="presParOf" srcId="{E94B49F9-6F6B-486F-AEFA-CDA98C4F71B0}" destId="{1B19CECD-B54E-4C1E-B3BB-AECED645EB53}" srcOrd="0" destOrd="0" presId="urn:microsoft.com/office/officeart/2005/8/layout/vList2"/>
    <dgm:cxn modelId="{39494AB7-736D-483A-9B5E-D02E5A3A7A02}" type="presParOf" srcId="{E94B49F9-6F6B-486F-AEFA-CDA98C4F71B0}" destId="{34F9825A-5BC2-47D0-8602-28D8605B5F58}" srcOrd="1" destOrd="0" presId="urn:microsoft.com/office/officeart/2005/8/layout/vList2"/>
    <dgm:cxn modelId="{DEA1E648-8F4B-4305-94A8-7BB648EFF22D}" type="presParOf" srcId="{E94B49F9-6F6B-486F-AEFA-CDA98C4F71B0}" destId="{70861FA8-6697-4961-AF27-14105FF3E0F7}" srcOrd="2" destOrd="0" presId="urn:microsoft.com/office/officeart/2005/8/layout/vList2"/>
    <dgm:cxn modelId="{D9614827-A8F7-4855-9200-FFC06129E4B8}" type="presParOf" srcId="{E94B49F9-6F6B-486F-AEFA-CDA98C4F71B0}" destId="{B9DD92C8-0C05-49F7-97C1-6DB4717A3F43}" srcOrd="3" destOrd="0" presId="urn:microsoft.com/office/officeart/2005/8/layout/vList2"/>
    <dgm:cxn modelId="{1C8A3E8F-2642-414B-B716-92CAF454EAC0}" type="presParOf" srcId="{E94B49F9-6F6B-486F-AEFA-CDA98C4F71B0}" destId="{0A73C613-35CA-4E6C-BA08-40343D3C52BE}" srcOrd="4" destOrd="0" presId="urn:microsoft.com/office/officeart/2005/8/layout/vList2"/>
    <dgm:cxn modelId="{12F9CAB6-D5B5-4BFF-9B1D-B668167BC9B1}" type="presParOf" srcId="{E94B49F9-6F6B-486F-AEFA-CDA98C4F71B0}" destId="{FBB3ECC8-BAB4-4601-8644-248E7E8B963B}" srcOrd="5" destOrd="0" presId="urn:microsoft.com/office/officeart/2005/8/layout/vList2"/>
    <dgm:cxn modelId="{CFC654DF-2F51-4DAF-B8F6-DE1B52CA6893}" type="presParOf" srcId="{E94B49F9-6F6B-486F-AEFA-CDA98C4F71B0}" destId="{7AE38A49-C5CA-4BB0-B0D1-B08177F1870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C83652-4100-461A-A0A9-17AA4EC26244}" type="doc">
      <dgm:prSet loTypeId="urn:microsoft.com/office/officeart/2016/7/layout/RepeatingBendingProcessNew" loCatId="process" qsTypeId="urn:microsoft.com/office/officeart/2005/8/quickstyle/simple1" qsCatId="simple" csTypeId="urn:microsoft.com/office/officeart/2005/8/colors/accent0_3" csCatId="mainScheme"/>
      <dgm:spPr/>
      <dgm:t>
        <a:bodyPr/>
        <a:lstStyle/>
        <a:p>
          <a:endParaRPr lang="en-US"/>
        </a:p>
      </dgm:t>
    </dgm:pt>
    <dgm:pt modelId="{4C4DD834-1AAB-460C-9FA6-F56A94CB3193}">
      <dgm:prSet/>
      <dgm:spPr/>
      <dgm:t>
        <a:bodyPr/>
        <a:lstStyle/>
        <a:p>
          <a:r>
            <a:rPr lang="en-GB"/>
            <a:t>The interviews focused initially on the meaning and significance of the photos chosen by each woman;</a:t>
          </a:r>
          <a:endParaRPr lang="en-US"/>
        </a:p>
      </dgm:t>
    </dgm:pt>
    <dgm:pt modelId="{B3F76AB5-332D-417E-808F-B849A0D0A272}" type="parTrans" cxnId="{20FF9A1A-6F83-4AB0-9E7E-CC3CDF14A0EB}">
      <dgm:prSet/>
      <dgm:spPr/>
      <dgm:t>
        <a:bodyPr/>
        <a:lstStyle/>
        <a:p>
          <a:endParaRPr lang="en-US"/>
        </a:p>
      </dgm:t>
    </dgm:pt>
    <dgm:pt modelId="{9C40D830-093C-46C0-8C59-21EC12A2EB1B}" type="sibTrans" cxnId="{20FF9A1A-6F83-4AB0-9E7E-CC3CDF14A0EB}">
      <dgm:prSet/>
      <dgm:spPr/>
      <dgm:t>
        <a:bodyPr/>
        <a:lstStyle/>
        <a:p>
          <a:endParaRPr lang="en-US"/>
        </a:p>
      </dgm:t>
    </dgm:pt>
    <dgm:pt modelId="{F4FA0937-AC94-4580-A86B-25CCE151189A}">
      <dgm:prSet/>
      <dgm:spPr/>
      <dgm:t>
        <a:bodyPr/>
        <a:lstStyle/>
        <a:p>
          <a:r>
            <a:rPr lang="en-GB"/>
            <a:t>We asked women what has changed in their lives since coming to the ward</a:t>
          </a:r>
          <a:endParaRPr lang="en-US"/>
        </a:p>
      </dgm:t>
    </dgm:pt>
    <dgm:pt modelId="{68B76426-E7BE-4067-AE2F-E53C8A6C2AE8}" type="parTrans" cxnId="{D22A4BB6-6D69-4CC4-86CE-F08014BD2CEC}">
      <dgm:prSet/>
      <dgm:spPr/>
      <dgm:t>
        <a:bodyPr/>
        <a:lstStyle/>
        <a:p>
          <a:endParaRPr lang="en-US"/>
        </a:p>
      </dgm:t>
    </dgm:pt>
    <dgm:pt modelId="{55144C63-E67C-4880-A098-3F0DC4CC0BE6}" type="sibTrans" cxnId="{D22A4BB6-6D69-4CC4-86CE-F08014BD2CEC}">
      <dgm:prSet/>
      <dgm:spPr/>
      <dgm:t>
        <a:bodyPr/>
        <a:lstStyle/>
        <a:p>
          <a:endParaRPr lang="en-US"/>
        </a:p>
      </dgm:t>
    </dgm:pt>
    <dgm:pt modelId="{03FA9E76-F142-47E7-A1BE-24F0A455C527}">
      <dgm:prSet/>
      <dgm:spPr/>
      <dgm:t>
        <a:bodyPr/>
        <a:lstStyle/>
        <a:p>
          <a:r>
            <a:rPr lang="en-GB"/>
            <a:t>We also asked them what are the changes they wish to achieve prior to leaving the ward, and how they plan to do so</a:t>
          </a:r>
          <a:endParaRPr lang="en-US"/>
        </a:p>
      </dgm:t>
    </dgm:pt>
    <dgm:pt modelId="{B93793E5-6C14-480B-9C2C-8710DA47D3A1}" type="parTrans" cxnId="{436B6B4D-7715-4927-9CBA-A1195C5DAFD4}">
      <dgm:prSet/>
      <dgm:spPr/>
      <dgm:t>
        <a:bodyPr/>
        <a:lstStyle/>
        <a:p>
          <a:endParaRPr lang="en-US"/>
        </a:p>
      </dgm:t>
    </dgm:pt>
    <dgm:pt modelId="{56E2F262-B57C-41EA-9F68-00B1166BCF7B}" type="sibTrans" cxnId="{436B6B4D-7715-4927-9CBA-A1195C5DAFD4}">
      <dgm:prSet/>
      <dgm:spPr/>
      <dgm:t>
        <a:bodyPr/>
        <a:lstStyle/>
        <a:p>
          <a:endParaRPr lang="en-US"/>
        </a:p>
      </dgm:t>
    </dgm:pt>
    <dgm:pt modelId="{D2F0E6DC-698F-4B1C-A655-F6EB3C232FFF}">
      <dgm:prSet/>
      <dgm:spPr/>
      <dgm:t>
        <a:bodyPr/>
        <a:lstStyle/>
        <a:p>
          <a:r>
            <a:rPr lang="en-GB"/>
            <a:t>We also asked about their participation in the ward’s activities</a:t>
          </a:r>
          <a:endParaRPr lang="en-US"/>
        </a:p>
      </dgm:t>
    </dgm:pt>
    <dgm:pt modelId="{12BF098D-74A6-4766-A92F-6DFC307180CF}" type="parTrans" cxnId="{BA435B65-E76E-4045-801B-A63957C5646F}">
      <dgm:prSet/>
      <dgm:spPr/>
      <dgm:t>
        <a:bodyPr/>
        <a:lstStyle/>
        <a:p>
          <a:endParaRPr lang="en-US"/>
        </a:p>
      </dgm:t>
    </dgm:pt>
    <dgm:pt modelId="{717CE510-EABC-498D-A6E7-3A43EA6FF5A8}" type="sibTrans" cxnId="{BA435B65-E76E-4045-801B-A63957C5646F}">
      <dgm:prSet/>
      <dgm:spPr/>
      <dgm:t>
        <a:bodyPr/>
        <a:lstStyle/>
        <a:p>
          <a:endParaRPr lang="en-US"/>
        </a:p>
      </dgm:t>
    </dgm:pt>
    <dgm:pt modelId="{25D6CC6C-0737-4DFC-9F8F-6BCEAD6A547B}">
      <dgm:prSet/>
      <dgm:spPr/>
      <dgm:t>
        <a:bodyPr/>
        <a:lstStyle/>
        <a:p>
          <a:r>
            <a:rPr lang="en-GB"/>
            <a:t>As well as about their informal relationships with other women on the ward and their own families.</a:t>
          </a:r>
          <a:endParaRPr lang="en-US"/>
        </a:p>
      </dgm:t>
    </dgm:pt>
    <dgm:pt modelId="{2400ADFD-EA3C-46A4-B265-923C362D3069}" type="parTrans" cxnId="{9241049F-D2B9-4015-B326-25B1A800A599}">
      <dgm:prSet/>
      <dgm:spPr/>
      <dgm:t>
        <a:bodyPr/>
        <a:lstStyle/>
        <a:p>
          <a:endParaRPr lang="en-US"/>
        </a:p>
      </dgm:t>
    </dgm:pt>
    <dgm:pt modelId="{E36EF2E7-1E1E-49CB-854E-D3FC00C90736}" type="sibTrans" cxnId="{9241049F-D2B9-4015-B326-25B1A800A599}">
      <dgm:prSet/>
      <dgm:spPr/>
      <dgm:t>
        <a:bodyPr/>
        <a:lstStyle/>
        <a:p>
          <a:endParaRPr lang="en-US"/>
        </a:p>
      </dgm:t>
    </dgm:pt>
    <dgm:pt modelId="{AC1CD270-BB7E-4D84-9C35-FCCA7151F1E0}">
      <dgm:prSet/>
      <dgm:spPr/>
      <dgm:t>
        <a:bodyPr/>
        <a:lstStyle/>
        <a:p>
          <a:r>
            <a:rPr lang="en-GB"/>
            <a:t>Interviews were audio recorded.  </a:t>
          </a:r>
          <a:endParaRPr lang="en-US"/>
        </a:p>
      </dgm:t>
    </dgm:pt>
    <dgm:pt modelId="{6E9A9F35-5EC1-4667-B9D2-21B2937F0EE7}" type="parTrans" cxnId="{4E17CD5F-D0E7-4D01-BE91-7DBE579AE71C}">
      <dgm:prSet/>
      <dgm:spPr/>
      <dgm:t>
        <a:bodyPr/>
        <a:lstStyle/>
        <a:p>
          <a:endParaRPr lang="en-US"/>
        </a:p>
      </dgm:t>
    </dgm:pt>
    <dgm:pt modelId="{92541DB0-6B48-4A61-A594-118DD537CE5E}" type="sibTrans" cxnId="{4E17CD5F-D0E7-4D01-BE91-7DBE579AE71C}">
      <dgm:prSet/>
      <dgm:spPr/>
      <dgm:t>
        <a:bodyPr/>
        <a:lstStyle/>
        <a:p>
          <a:endParaRPr lang="en-US"/>
        </a:p>
      </dgm:t>
    </dgm:pt>
    <dgm:pt modelId="{4D32161F-4882-4EDB-840B-B5C4DDA91DAF}" type="pres">
      <dgm:prSet presAssocID="{E4C83652-4100-461A-A0A9-17AA4EC26244}" presName="Name0" presStyleCnt="0">
        <dgm:presLayoutVars>
          <dgm:dir/>
          <dgm:resizeHandles val="exact"/>
        </dgm:presLayoutVars>
      </dgm:prSet>
      <dgm:spPr/>
    </dgm:pt>
    <dgm:pt modelId="{FA6DBAB8-6C00-454E-83C7-D9C57FCB20B3}" type="pres">
      <dgm:prSet presAssocID="{4C4DD834-1AAB-460C-9FA6-F56A94CB3193}" presName="node" presStyleLbl="node1" presStyleIdx="0" presStyleCnt="6">
        <dgm:presLayoutVars>
          <dgm:bulletEnabled val="1"/>
        </dgm:presLayoutVars>
      </dgm:prSet>
      <dgm:spPr/>
    </dgm:pt>
    <dgm:pt modelId="{173FCDB4-E1CC-4761-BBE6-7B976D2D7F27}" type="pres">
      <dgm:prSet presAssocID="{9C40D830-093C-46C0-8C59-21EC12A2EB1B}" presName="sibTrans" presStyleLbl="sibTrans1D1" presStyleIdx="0" presStyleCnt="5"/>
      <dgm:spPr/>
    </dgm:pt>
    <dgm:pt modelId="{2254EA1E-E7EA-4FD3-AAEB-6E54099BC50C}" type="pres">
      <dgm:prSet presAssocID="{9C40D830-093C-46C0-8C59-21EC12A2EB1B}" presName="connectorText" presStyleLbl="sibTrans1D1" presStyleIdx="0" presStyleCnt="5"/>
      <dgm:spPr/>
    </dgm:pt>
    <dgm:pt modelId="{FA438ACA-740E-45A9-8140-0BC5FCA33626}" type="pres">
      <dgm:prSet presAssocID="{F4FA0937-AC94-4580-A86B-25CCE151189A}" presName="node" presStyleLbl="node1" presStyleIdx="1" presStyleCnt="6">
        <dgm:presLayoutVars>
          <dgm:bulletEnabled val="1"/>
        </dgm:presLayoutVars>
      </dgm:prSet>
      <dgm:spPr/>
    </dgm:pt>
    <dgm:pt modelId="{4E2A572A-9A59-4600-951B-FFAE896F7147}" type="pres">
      <dgm:prSet presAssocID="{55144C63-E67C-4880-A098-3F0DC4CC0BE6}" presName="sibTrans" presStyleLbl="sibTrans1D1" presStyleIdx="1" presStyleCnt="5"/>
      <dgm:spPr/>
    </dgm:pt>
    <dgm:pt modelId="{658EC533-05AD-47AD-92B9-CF282556ABCB}" type="pres">
      <dgm:prSet presAssocID="{55144C63-E67C-4880-A098-3F0DC4CC0BE6}" presName="connectorText" presStyleLbl="sibTrans1D1" presStyleIdx="1" presStyleCnt="5"/>
      <dgm:spPr/>
    </dgm:pt>
    <dgm:pt modelId="{122F058F-48C6-4E40-892D-4BC0B553AA2F}" type="pres">
      <dgm:prSet presAssocID="{03FA9E76-F142-47E7-A1BE-24F0A455C527}" presName="node" presStyleLbl="node1" presStyleIdx="2" presStyleCnt="6">
        <dgm:presLayoutVars>
          <dgm:bulletEnabled val="1"/>
        </dgm:presLayoutVars>
      </dgm:prSet>
      <dgm:spPr/>
    </dgm:pt>
    <dgm:pt modelId="{6419E616-BD88-4ADD-87DA-8E215AEEC2E2}" type="pres">
      <dgm:prSet presAssocID="{56E2F262-B57C-41EA-9F68-00B1166BCF7B}" presName="sibTrans" presStyleLbl="sibTrans1D1" presStyleIdx="2" presStyleCnt="5"/>
      <dgm:spPr/>
    </dgm:pt>
    <dgm:pt modelId="{4E28F26D-5791-40CD-91EE-E1EC5ED07401}" type="pres">
      <dgm:prSet presAssocID="{56E2F262-B57C-41EA-9F68-00B1166BCF7B}" presName="connectorText" presStyleLbl="sibTrans1D1" presStyleIdx="2" presStyleCnt="5"/>
      <dgm:spPr/>
    </dgm:pt>
    <dgm:pt modelId="{F89D338C-4E6A-4552-847A-FC457F2AB21E}" type="pres">
      <dgm:prSet presAssocID="{D2F0E6DC-698F-4B1C-A655-F6EB3C232FFF}" presName="node" presStyleLbl="node1" presStyleIdx="3" presStyleCnt="6">
        <dgm:presLayoutVars>
          <dgm:bulletEnabled val="1"/>
        </dgm:presLayoutVars>
      </dgm:prSet>
      <dgm:spPr/>
    </dgm:pt>
    <dgm:pt modelId="{F75DF67C-E9C8-476A-B612-CEAF92DFC2AF}" type="pres">
      <dgm:prSet presAssocID="{717CE510-EABC-498D-A6E7-3A43EA6FF5A8}" presName="sibTrans" presStyleLbl="sibTrans1D1" presStyleIdx="3" presStyleCnt="5"/>
      <dgm:spPr/>
    </dgm:pt>
    <dgm:pt modelId="{3A7B147E-D3A0-4A5A-A62A-E8C16E5FEA27}" type="pres">
      <dgm:prSet presAssocID="{717CE510-EABC-498D-A6E7-3A43EA6FF5A8}" presName="connectorText" presStyleLbl="sibTrans1D1" presStyleIdx="3" presStyleCnt="5"/>
      <dgm:spPr/>
    </dgm:pt>
    <dgm:pt modelId="{8CDA0442-750C-480E-8D77-9AED043973F1}" type="pres">
      <dgm:prSet presAssocID="{25D6CC6C-0737-4DFC-9F8F-6BCEAD6A547B}" presName="node" presStyleLbl="node1" presStyleIdx="4" presStyleCnt="6">
        <dgm:presLayoutVars>
          <dgm:bulletEnabled val="1"/>
        </dgm:presLayoutVars>
      </dgm:prSet>
      <dgm:spPr/>
    </dgm:pt>
    <dgm:pt modelId="{DD7515F1-516B-47CE-A326-CE4C511622B1}" type="pres">
      <dgm:prSet presAssocID="{E36EF2E7-1E1E-49CB-854E-D3FC00C90736}" presName="sibTrans" presStyleLbl="sibTrans1D1" presStyleIdx="4" presStyleCnt="5"/>
      <dgm:spPr/>
    </dgm:pt>
    <dgm:pt modelId="{EE964AD6-27F5-42F0-BAC0-F56E088964B5}" type="pres">
      <dgm:prSet presAssocID="{E36EF2E7-1E1E-49CB-854E-D3FC00C90736}" presName="connectorText" presStyleLbl="sibTrans1D1" presStyleIdx="4" presStyleCnt="5"/>
      <dgm:spPr/>
    </dgm:pt>
    <dgm:pt modelId="{42A1FF83-9306-403F-91A8-F8DE2691B6C4}" type="pres">
      <dgm:prSet presAssocID="{AC1CD270-BB7E-4D84-9C35-FCCA7151F1E0}" presName="node" presStyleLbl="node1" presStyleIdx="5" presStyleCnt="6">
        <dgm:presLayoutVars>
          <dgm:bulletEnabled val="1"/>
        </dgm:presLayoutVars>
      </dgm:prSet>
      <dgm:spPr/>
    </dgm:pt>
  </dgm:ptLst>
  <dgm:cxnLst>
    <dgm:cxn modelId="{CCEE640F-B88B-4DD0-A3B1-CC6E3A97BA44}" type="presOf" srcId="{56E2F262-B57C-41EA-9F68-00B1166BCF7B}" destId="{6419E616-BD88-4ADD-87DA-8E215AEEC2E2}" srcOrd="0" destOrd="0" presId="urn:microsoft.com/office/officeart/2016/7/layout/RepeatingBendingProcessNew"/>
    <dgm:cxn modelId="{20FF9A1A-6F83-4AB0-9E7E-CC3CDF14A0EB}" srcId="{E4C83652-4100-461A-A0A9-17AA4EC26244}" destId="{4C4DD834-1AAB-460C-9FA6-F56A94CB3193}" srcOrd="0" destOrd="0" parTransId="{B3F76AB5-332D-417E-808F-B849A0D0A272}" sibTransId="{9C40D830-093C-46C0-8C59-21EC12A2EB1B}"/>
    <dgm:cxn modelId="{6F4D021B-07F1-4407-A08F-44AB999058C0}" type="presOf" srcId="{E4C83652-4100-461A-A0A9-17AA4EC26244}" destId="{4D32161F-4882-4EDB-840B-B5C4DDA91DAF}" srcOrd="0" destOrd="0" presId="urn:microsoft.com/office/officeart/2016/7/layout/RepeatingBendingProcessNew"/>
    <dgm:cxn modelId="{86A9BC27-3B11-4BAE-A933-CC9475A5F6A7}" type="presOf" srcId="{55144C63-E67C-4880-A098-3F0DC4CC0BE6}" destId="{658EC533-05AD-47AD-92B9-CF282556ABCB}" srcOrd="1" destOrd="0" presId="urn:microsoft.com/office/officeart/2016/7/layout/RepeatingBendingProcessNew"/>
    <dgm:cxn modelId="{4E17CD5F-D0E7-4D01-BE91-7DBE579AE71C}" srcId="{E4C83652-4100-461A-A0A9-17AA4EC26244}" destId="{AC1CD270-BB7E-4D84-9C35-FCCA7151F1E0}" srcOrd="5" destOrd="0" parTransId="{6E9A9F35-5EC1-4667-B9D2-21B2937F0EE7}" sibTransId="{92541DB0-6B48-4A61-A594-118DD537CE5E}"/>
    <dgm:cxn modelId="{D22DB342-9061-44CD-893A-EBD4DC313EA7}" type="presOf" srcId="{9C40D830-093C-46C0-8C59-21EC12A2EB1B}" destId="{173FCDB4-E1CC-4761-BBE6-7B976D2D7F27}" srcOrd="0" destOrd="0" presId="urn:microsoft.com/office/officeart/2016/7/layout/RepeatingBendingProcessNew"/>
    <dgm:cxn modelId="{BA435B65-E76E-4045-801B-A63957C5646F}" srcId="{E4C83652-4100-461A-A0A9-17AA4EC26244}" destId="{D2F0E6DC-698F-4B1C-A655-F6EB3C232FFF}" srcOrd="3" destOrd="0" parTransId="{12BF098D-74A6-4766-A92F-6DFC307180CF}" sibTransId="{717CE510-EABC-498D-A6E7-3A43EA6FF5A8}"/>
    <dgm:cxn modelId="{0288B446-2343-41C1-B8C8-B15BA5FBEFB1}" type="presOf" srcId="{E36EF2E7-1E1E-49CB-854E-D3FC00C90736}" destId="{DD7515F1-516B-47CE-A326-CE4C511622B1}" srcOrd="0" destOrd="0" presId="urn:microsoft.com/office/officeart/2016/7/layout/RepeatingBendingProcessNew"/>
    <dgm:cxn modelId="{BDED9E67-10F0-438B-8B57-34397BCB43E1}" type="presOf" srcId="{9C40D830-093C-46C0-8C59-21EC12A2EB1B}" destId="{2254EA1E-E7EA-4FD3-AAEB-6E54099BC50C}" srcOrd="1" destOrd="0" presId="urn:microsoft.com/office/officeart/2016/7/layout/RepeatingBendingProcessNew"/>
    <dgm:cxn modelId="{ED9ED347-03DC-4A6F-B61D-454F3E0E4B30}" type="presOf" srcId="{55144C63-E67C-4880-A098-3F0DC4CC0BE6}" destId="{4E2A572A-9A59-4600-951B-FFAE896F7147}" srcOrd="0" destOrd="0" presId="urn:microsoft.com/office/officeart/2016/7/layout/RepeatingBendingProcessNew"/>
    <dgm:cxn modelId="{436B6B4D-7715-4927-9CBA-A1195C5DAFD4}" srcId="{E4C83652-4100-461A-A0A9-17AA4EC26244}" destId="{03FA9E76-F142-47E7-A1BE-24F0A455C527}" srcOrd="2" destOrd="0" parTransId="{B93793E5-6C14-480B-9C2C-8710DA47D3A1}" sibTransId="{56E2F262-B57C-41EA-9F68-00B1166BCF7B}"/>
    <dgm:cxn modelId="{14B82871-751A-4AE2-B703-A949761E7A4A}" type="presOf" srcId="{E36EF2E7-1E1E-49CB-854E-D3FC00C90736}" destId="{EE964AD6-27F5-42F0-BAC0-F56E088964B5}" srcOrd="1" destOrd="0" presId="urn:microsoft.com/office/officeart/2016/7/layout/RepeatingBendingProcessNew"/>
    <dgm:cxn modelId="{491A0392-C91A-4873-A3F4-E0EE0511F52B}" type="presOf" srcId="{717CE510-EABC-498D-A6E7-3A43EA6FF5A8}" destId="{F75DF67C-E9C8-476A-B612-CEAF92DFC2AF}" srcOrd="0" destOrd="0" presId="urn:microsoft.com/office/officeart/2016/7/layout/RepeatingBendingProcessNew"/>
    <dgm:cxn modelId="{9241049F-D2B9-4015-B326-25B1A800A599}" srcId="{E4C83652-4100-461A-A0A9-17AA4EC26244}" destId="{25D6CC6C-0737-4DFC-9F8F-6BCEAD6A547B}" srcOrd="4" destOrd="0" parTransId="{2400ADFD-EA3C-46A4-B265-923C362D3069}" sibTransId="{E36EF2E7-1E1E-49CB-854E-D3FC00C90736}"/>
    <dgm:cxn modelId="{8C8220AB-CA07-4CC5-A2F8-97189D909C0E}" type="presOf" srcId="{25D6CC6C-0737-4DFC-9F8F-6BCEAD6A547B}" destId="{8CDA0442-750C-480E-8D77-9AED043973F1}" srcOrd="0" destOrd="0" presId="urn:microsoft.com/office/officeart/2016/7/layout/RepeatingBendingProcessNew"/>
    <dgm:cxn modelId="{953D39B1-3593-420F-8DDF-A646F7AFD9B7}" type="presOf" srcId="{56E2F262-B57C-41EA-9F68-00B1166BCF7B}" destId="{4E28F26D-5791-40CD-91EE-E1EC5ED07401}" srcOrd="1" destOrd="0" presId="urn:microsoft.com/office/officeart/2016/7/layout/RepeatingBendingProcessNew"/>
    <dgm:cxn modelId="{D22A4BB6-6D69-4CC4-86CE-F08014BD2CEC}" srcId="{E4C83652-4100-461A-A0A9-17AA4EC26244}" destId="{F4FA0937-AC94-4580-A86B-25CCE151189A}" srcOrd="1" destOrd="0" parTransId="{68B76426-E7BE-4067-AE2F-E53C8A6C2AE8}" sibTransId="{55144C63-E67C-4880-A098-3F0DC4CC0BE6}"/>
    <dgm:cxn modelId="{4AD7B5BC-A1AF-4197-80D3-2679F33A3C15}" type="presOf" srcId="{717CE510-EABC-498D-A6E7-3A43EA6FF5A8}" destId="{3A7B147E-D3A0-4A5A-A62A-E8C16E5FEA27}" srcOrd="1" destOrd="0" presId="urn:microsoft.com/office/officeart/2016/7/layout/RepeatingBendingProcessNew"/>
    <dgm:cxn modelId="{75C8EBBD-1540-4CBA-90E0-F35313BBD9CC}" type="presOf" srcId="{F4FA0937-AC94-4580-A86B-25CCE151189A}" destId="{FA438ACA-740E-45A9-8140-0BC5FCA33626}" srcOrd="0" destOrd="0" presId="urn:microsoft.com/office/officeart/2016/7/layout/RepeatingBendingProcessNew"/>
    <dgm:cxn modelId="{316776BF-2DD4-4356-B06F-4182600257CF}" type="presOf" srcId="{4C4DD834-1AAB-460C-9FA6-F56A94CB3193}" destId="{FA6DBAB8-6C00-454E-83C7-D9C57FCB20B3}" srcOrd="0" destOrd="0" presId="urn:microsoft.com/office/officeart/2016/7/layout/RepeatingBendingProcessNew"/>
    <dgm:cxn modelId="{97F797D1-BD79-49D5-AB5C-EBD80E76B617}" type="presOf" srcId="{AC1CD270-BB7E-4D84-9C35-FCCA7151F1E0}" destId="{42A1FF83-9306-403F-91A8-F8DE2691B6C4}" srcOrd="0" destOrd="0" presId="urn:microsoft.com/office/officeart/2016/7/layout/RepeatingBendingProcessNew"/>
    <dgm:cxn modelId="{164F49E5-1FC8-4186-A17D-FC219F4D1BAB}" type="presOf" srcId="{D2F0E6DC-698F-4B1C-A655-F6EB3C232FFF}" destId="{F89D338C-4E6A-4552-847A-FC457F2AB21E}" srcOrd="0" destOrd="0" presId="urn:microsoft.com/office/officeart/2016/7/layout/RepeatingBendingProcessNew"/>
    <dgm:cxn modelId="{91EE00EF-B174-4007-8946-1C5DDA4699FC}" type="presOf" srcId="{03FA9E76-F142-47E7-A1BE-24F0A455C527}" destId="{122F058F-48C6-4E40-892D-4BC0B553AA2F}" srcOrd="0" destOrd="0" presId="urn:microsoft.com/office/officeart/2016/7/layout/RepeatingBendingProcessNew"/>
    <dgm:cxn modelId="{008C2721-0B95-4940-B755-F9A26FF1EB0A}" type="presParOf" srcId="{4D32161F-4882-4EDB-840B-B5C4DDA91DAF}" destId="{FA6DBAB8-6C00-454E-83C7-D9C57FCB20B3}" srcOrd="0" destOrd="0" presId="urn:microsoft.com/office/officeart/2016/7/layout/RepeatingBendingProcessNew"/>
    <dgm:cxn modelId="{ABD150DD-0134-44B9-88BA-0E225640EE23}" type="presParOf" srcId="{4D32161F-4882-4EDB-840B-B5C4DDA91DAF}" destId="{173FCDB4-E1CC-4761-BBE6-7B976D2D7F27}" srcOrd="1" destOrd="0" presId="urn:microsoft.com/office/officeart/2016/7/layout/RepeatingBendingProcessNew"/>
    <dgm:cxn modelId="{192FBF40-FEAF-4E79-96D8-2A454EBAE038}" type="presParOf" srcId="{173FCDB4-E1CC-4761-BBE6-7B976D2D7F27}" destId="{2254EA1E-E7EA-4FD3-AAEB-6E54099BC50C}" srcOrd="0" destOrd="0" presId="urn:microsoft.com/office/officeart/2016/7/layout/RepeatingBendingProcessNew"/>
    <dgm:cxn modelId="{FFBD6D2F-2F3A-436F-9304-CC4DA202A67E}" type="presParOf" srcId="{4D32161F-4882-4EDB-840B-B5C4DDA91DAF}" destId="{FA438ACA-740E-45A9-8140-0BC5FCA33626}" srcOrd="2" destOrd="0" presId="urn:microsoft.com/office/officeart/2016/7/layout/RepeatingBendingProcessNew"/>
    <dgm:cxn modelId="{F7F5503E-329D-4528-80E7-B6C325BE39BF}" type="presParOf" srcId="{4D32161F-4882-4EDB-840B-B5C4DDA91DAF}" destId="{4E2A572A-9A59-4600-951B-FFAE896F7147}" srcOrd="3" destOrd="0" presId="urn:microsoft.com/office/officeart/2016/7/layout/RepeatingBendingProcessNew"/>
    <dgm:cxn modelId="{88D6B4DC-26A0-44D7-A9EC-14CE64991FB7}" type="presParOf" srcId="{4E2A572A-9A59-4600-951B-FFAE896F7147}" destId="{658EC533-05AD-47AD-92B9-CF282556ABCB}" srcOrd="0" destOrd="0" presId="urn:microsoft.com/office/officeart/2016/7/layout/RepeatingBendingProcessNew"/>
    <dgm:cxn modelId="{1C94331E-4AAE-4950-AF51-C66C9204975B}" type="presParOf" srcId="{4D32161F-4882-4EDB-840B-B5C4DDA91DAF}" destId="{122F058F-48C6-4E40-892D-4BC0B553AA2F}" srcOrd="4" destOrd="0" presId="urn:microsoft.com/office/officeart/2016/7/layout/RepeatingBendingProcessNew"/>
    <dgm:cxn modelId="{785CA89F-7987-488D-8655-C7CB34E98BB6}" type="presParOf" srcId="{4D32161F-4882-4EDB-840B-B5C4DDA91DAF}" destId="{6419E616-BD88-4ADD-87DA-8E215AEEC2E2}" srcOrd="5" destOrd="0" presId="urn:microsoft.com/office/officeart/2016/7/layout/RepeatingBendingProcessNew"/>
    <dgm:cxn modelId="{E29FA780-64AE-492F-970F-67D525079BDD}" type="presParOf" srcId="{6419E616-BD88-4ADD-87DA-8E215AEEC2E2}" destId="{4E28F26D-5791-40CD-91EE-E1EC5ED07401}" srcOrd="0" destOrd="0" presId="urn:microsoft.com/office/officeart/2016/7/layout/RepeatingBendingProcessNew"/>
    <dgm:cxn modelId="{A1BF2897-112E-4938-B0CD-7A71F2A9A75A}" type="presParOf" srcId="{4D32161F-4882-4EDB-840B-B5C4DDA91DAF}" destId="{F89D338C-4E6A-4552-847A-FC457F2AB21E}" srcOrd="6" destOrd="0" presId="urn:microsoft.com/office/officeart/2016/7/layout/RepeatingBendingProcessNew"/>
    <dgm:cxn modelId="{19458489-2B75-413F-9290-D2B362903153}" type="presParOf" srcId="{4D32161F-4882-4EDB-840B-B5C4DDA91DAF}" destId="{F75DF67C-E9C8-476A-B612-CEAF92DFC2AF}" srcOrd="7" destOrd="0" presId="urn:microsoft.com/office/officeart/2016/7/layout/RepeatingBendingProcessNew"/>
    <dgm:cxn modelId="{37941E13-4B17-449C-8631-00AA3B6670F8}" type="presParOf" srcId="{F75DF67C-E9C8-476A-B612-CEAF92DFC2AF}" destId="{3A7B147E-D3A0-4A5A-A62A-E8C16E5FEA27}" srcOrd="0" destOrd="0" presId="urn:microsoft.com/office/officeart/2016/7/layout/RepeatingBendingProcessNew"/>
    <dgm:cxn modelId="{5C53D024-8989-455A-9E79-7FB527155F64}" type="presParOf" srcId="{4D32161F-4882-4EDB-840B-B5C4DDA91DAF}" destId="{8CDA0442-750C-480E-8D77-9AED043973F1}" srcOrd="8" destOrd="0" presId="urn:microsoft.com/office/officeart/2016/7/layout/RepeatingBendingProcessNew"/>
    <dgm:cxn modelId="{E3E41D78-DCA1-477B-9021-87FD37777FA7}" type="presParOf" srcId="{4D32161F-4882-4EDB-840B-B5C4DDA91DAF}" destId="{DD7515F1-516B-47CE-A326-CE4C511622B1}" srcOrd="9" destOrd="0" presId="urn:microsoft.com/office/officeart/2016/7/layout/RepeatingBendingProcessNew"/>
    <dgm:cxn modelId="{9E0D92B4-ED49-4B0F-B430-1EBA8AE371E0}" type="presParOf" srcId="{DD7515F1-516B-47CE-A326-CE4C511622B1}" destId="{EE964AD6-27F5-42F0-BAC0-F56E088964B5}" srcOrd="0" destOrd="0" presId="urn:microsoft.com/office/officeart/2016/7/layout/RepeatingBendingProcessNew"/>
    <dgm:cxn modelId="{674DB8C8-B752-4ED4-815E-C1590DF12680}" type="presParOf" srcId="{4D32161F-4882-4EDB-840B-B5C4DDA91DAF}" destId="{42A1FF83-9306-403F-91A8-F8DE2691B6C4}"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8B50FA-18A5-491F-BD56-E5E9163AB459}" type="doc">
      <dgm:prSet loTypeId="urn:microsoft.com/office/officeart/2005/8/layout/vProcess5" loCatId="process" qsTypeId="urn:microsoft.com/office/officeart/2005/8/quickstyle/simple2" qsCatId="simple" csTypeId="urn:microsoft.com/office/officeart/2005/8/colors/accent1_2" csCatId="accent1" phldr="1"/>
      <dgm:spPr/>
      <dgm:t>
        <a:bodyPr/>
        <a:lstStyle/>
        <a:p>
          <a:endParaRPr lang="en-US"/>
        </a:p>
      </dgm:t>
    </dgm:pt>
    <dgm:pt modelId="{7949F2E3-F713-4A65-858E-99C86285D404}">
      <dgm:prSet/>
      <dgm:spPr/>
      <dgm:t>
        <a:bodyPr/>
        <a:lstStyle/>
        <a:p>
          <a:r>
            <a:rPr lang="en-GB"/>
            <a:t>10 women interviewed over course of 1.5 years of data collection in 3 cohorts out of a potential sample of 16 at any time on the ward</a:t>
          </a:r>
          <a:endParaRPr lang="en-US"/>
        </a:p>
      </dgm:t>
    </dgm:pt>
    <dgm:pt modelId="{0D3836F3-9EB6-40B5-8F86-9DAC3B493A18}" type="parTrans" cxnId="{AB4FC904-B03E-44A1-9570-4756109A7441}">
      <dgm:prSet/>
      <dgm:spPr/>
      <dgm:t>
        <a:bodyPr/>
        <a:lstStyle/>
        <a:p>
          <a:endParaRPr lang="en-US"/>
        </a:p>
      </dgm:t>
    </dgm:pt>
    <dgm:pt modelId="{A961B726-110E-48DB-A243-15B62D22D06C}" type="sibTrans" cxnId="{AB4FC904-B03E-44A1-9570-4756109A7441}">
      <dgm:prSet/>
      <dgm:spPr/>
      <dgm:t>
        <a:bodyPr/>
        <a:lstStyle/>
        <a:p>
          <a:endParaRPr lang="en-US"/>
        </a:p>
      </dgm:t>
    </dgm:pt>
    <dgm:pt modelId="{C6A4D65E-1283-440D-BB5B-1B302BEDEF51}">
      <dgm:prSet/>
      <dgm:spPr/>
      <dgm:t>
        <a:bodyPr/>
        <a:lstStyle/>
        <a:p>
          <a:r>
            <a:rPr lang="en-GB"/>
            <a:t>Full data collected for 3 women, with the remainder mostly giving 2 interviews and permission for all professional reports to be collected</a:t>
          </a:r>
          <a:endParaRPr lang="en-US"/>
        </a:p>
      </dgm:t>
    </dgm:pt>
    <dgm:pt modelId="{2B22BC07-3DA6-4C8E-8AB9-A1085845FD07}" type="parTrans" cxnId="{047C6B84-ED5E-4C3B-9CA6-985F560E8C0C}">
      <dgm:prSet/>
      <dgm:spPr/>
      <dgm:t>
        <a:bodyPr/>
        <a:lstStyle/>
        <a:p>
          <a:endParaRPr lang="en-US"/>
        </a:p>
      </dgm:t>
    </dgm:pt>
    <dgm:pt modelId="{6A9FF742-1F46-4B74-B040-A99E47AD7776}" type="sibTrans" cxnId="{047C6B84-ED5E-4C3B-9CA6-985F560E8C0C}">
      <dgm:prSet/>
      <dgm:spPr/>
      <dgm:t>
        <a:bodyPr/>
        <a:lstStyle/>
        <a:p>
          <a:endParaRPr lang="en-US"/>
        </a:p>
      </dgm:t>
    </dgm:pt>
    <dgm:pt modelId="{BDC7AD9E-2C64-451F-8E4B-32EE8C6094F2}">
      <dgm:prSet/>
      <dgm:spPr/>
      <dgm:t>
        <a:bodyPr/>
        <a:lstStyle/>
        <a:p>
          <a:r>
            <a:rPr lang="en-GB"/>
            <a:t>Data reached saturation with sample</a:t>
          </a:r>
          <a:endParaRPr lang="en-US"/>
        </a:p>
      </dgm:t>
    </dgm:pt>
    <dgm:pt modelId="{E51CFD64-8C17-4F73-B7EC-6AF7A3683003}" type="parTrans" cxnId="{EA912635-2BD8-4696-A88F-9A2ED24B3BC3}">
      <dgm:prSet/>
      <dgm:spPr/>
      <dgm:t>
        <a:bodyPr/>
        <a:lstStyle/>
        <a:p>
          <a:endParaRPr lang="en-US"/>
        </a:p>
      </dgm:t>
    </dgm:pt>
    <dgm:pt modelId="{49F98E7A-26CF-4679-97D2-A5FE2C8ADFE7}" type="sibTrans" cxnId="{EA912635-2BD8-4696-A88F-9A2ED24B3BC3}">
      <dgm:prSet/>
      <dgm:spPr/>
      <dgm:t>
        <a:bodyPr/>
        <a:lstStyle/>
        <a:p>
          <a:endParaRPr lang="en-US"/>
        </a:p>
      </dgm:t>
    </dgm:pt>
    <dgm:pt modelId="{D3AFC481-8E86-4352-AAA7-72F84F90D5AA}">
      <dgm:prSet/>
      <dgm:spPr/>
      <dgm:t>
        <a:bodyPr/>
        <a:lstStyle/>
        <a:p>
          <a:r>
            <a:rPr lang="en-GB"/>
            <a:t>Difficult to engage this client group due to levels of anxiety, distress and fluctuating wellbeing / commitment to project</a:t>
          </a:r>
          <a:endParaRPr lang="en-US"/>
        </a:p>
      </dgm:t>
    </dgm:pt>
    <dgm:pt modelId="{B076294A-35FB-4EB5-B7FD-184BA94532AF}" type="parTrans" cxnId="{051A6867-E30D-4A26-B187-190ED5F2387E}">
      <dgm:prSet/>
      <dgm:spPr/>
      <dgm:t>
        <a:bodyPr/>
        <a:lstStyle/>
        <a:p>
          <a:endParaRPr lang="en-US"/>
        </a:p>
      </dgm:t>
    </dgm:pt>
    <dgm:pt modelId="{DB64A2E7-2377-4CBC-9A30-772FA0B4AD48}" type="sibTrans" cxnId="{051A6867-E30D-4A26-B187-190ED5F2387E}">
      <dgm:prSet/>
      <dgm:spPr/>
      <dgm:t>
        <a:bodyPr/>
        <a:lstStyle/>
        <a:p>
          <a:endParaRPr lang="en-US"/>
        </a:p>
      </dgm:t>
    </dgm:pt>
    <dgm:pt modelId="{0E1B1FDF-117B-4125-A575-40688E1FD5E2}">
      <dgm:prSet/>
      <dgm:spPr/>
      <dgm:t>
        <a:bodyPr/>
        <a:lstStyle/>
        <a:p>
          <a:r>
            <a:rPr lang="en-GB"/>
            <a:t>Ongoing and dedicated support from ward staff, EbE support on ward, and EbE representing organisation has been essential</a:t>
          </a:r>
          <a:endParaRPr lang="en-US"/>
        </a:p>
      </dgm:t>
    </dgm:pt>
    <dgm:pt modelId="{30477660-93D1-4C3B-BA16-CC49973F1F2B}" type="parTrans" cxnId="{54A6BA0B-6C92-4D1E-869F-1F995C9F2C10}">
      <dgm:prSet/>
      <dgm:spPr/>
      <dgm:t>
        <a:bodyPr/>
        <a:lstStyle/>
        <a:p>
          <a:endParaRPr lang="en-US"/>
        </a:p>
      </dgm:t>
    </dgm:pt>
    <dgm:pt modelId="{A3AB8BBE-71E0-492F-8949-A79EF1F0A69E}" type="sibTrans" cxnId="{54A6BA0B-6C92-4D1E-869F-1F995C9F2C10}">
      <dgm:prSet/>
      <dgm:spPr/>
      <dgm:t>
        <a:bodyPr/>
        <a:lstStyle/>
        <a:p>
          <a:endParaRPr lang="en-US"/>
        </a:p>
      </dgm:t>
    </dgm:pt>
    <dgm:pt modelId="{EFA2AC65-C1D8-43FB-BB03-531B7F6505AE}" type="pres">
      <dgm:prSet presAssocID="{9E8B50FA-18A5-491F-BD56-E5E9163AB459}" presName="outerComposite" presStyleCnt="0">
        <dgm:presLayoutVars>
          <dgm:chMax val="5"/>
          <dgm:dir/>
          <dgm:resizeHandles val="exact"/>
        </dgm:presLayoutVars>
      </dgm:prSet>
      <dgm:spPr/>
    </dgm:pt>
    <dgm:pt modelId="{4F3B2686-6A47-413A-81B7-22E42CEB0B11}" type="pres">
      <dgm:prSet presAssocID="{9E8B50FA-18A5-491F-BD56-E5E9163AB459}" presName="dummyMaxCanvas" presStyleCnt="0">
        <dgm:presLayoutVars/>
      </dgm:prSet>
      <dgm:spPr/>
    </dgm:pt>
    <dgm:pt modelId="{9F7DB860-DAF6-4B66-9FB9-B9F2095824BE}" type="pres">
      <dgm:prSet presAssocID="{9E8B50FA-18A5-491F-BD56-E5E9163AB459}" presName="FiveNodes_1" presStyleLbl="node1" presStyleIdx="0" presStyleCnt="5" custScaleX="92915" custScaleY="116161">
        <dgm:presLayoutVars>
          <dgm:bulletEnabled val="1"/>
        </dgm:presLayoutVars>
      </dgm:prSet>
      <dgm:spPr/>
    </dgm:pt>
    <dgm:pt modelId="{19925E41-DC93-4F78-A199-5224CA6A4571}" type="pres">
      <dgm:prSet presAssocID="{9E8B50FA-18A5-491F-BD56-E5E9163AB459}" presName="FiveNodes_2" presStyleLbl="node1" presStyleIdx="1" presStyleCnt="5">
        <dgm:presLayoutVars>
          <dgm:bulletEnabled val="1"/>
        </dgm:presLayoutVars>
      </dgm:prSet>
      <dgm:spPr/>
    </dgm:pt>
    <dgm:pt modelId="{5E1D0449-89FF-400B-B2AF-BC7EE0E7DDA2}" type="pres">
      <dgm:prSet presAssocID="{9E8B50FA-18A5-491F-BD56-E5E9163AB459}" presName="FiveNodes_3" presStyleLbl="node1" presStyleIdx="2" presStyleCnt="5">
        <dgm:presLayoutVars>
          <dgm:bulletEnabled val="1"/>
        </dgm:presLayoutVars>
      </dgm:prSet>
      <dgm:spPr/>
    </dgm:pt>
    <dgm:pt modelId="{5D045386-5303-443F-855C-C5481F331A7A}" type="pres">
      <dgm:prSet presAssocID="{9E8B50FA-18A5-491F-BD56-E5E9163AB459}" presName="FiveNodes_4" presStyleLbl="node1" presStyleIdx="3" presStyleCnt="5">
        <dgm:presLayoutVars>
          <dgm:bulletEnabled val="1"/>
        </dgm:presLayoutVars>
      </dgm:prSet>
      <dgm:spPr/>
    </dgm:pt>
    <dgm:pt modelId="{B6BD77A4-E972-4599-B30C-A3766ED3550A}" type="pres">
      <dgm:prSet presAssocID="{9E8B50FA-18A5-491F-BD56-E5E9163AB459}" presName="FiveNodes_5" presStyleLbl="node1" presStyleIdx="4" presStyleCnt="5">
        <dgm:presLayoutVars>
          <dgm:bulletEnabled val="1"/>
        </dgm:presLayoutVars>
      </dgm:prSet>
      <dgm:spPr/>
    </dgm:pt>
    <dgm:pt modelId="{B793446C-B844-4EFE-BA6A-F26B6D3ED355}" type="pres">
      <dgm:prSet presAssocID="{9E8B50FA-18A5-491F-BD56-E5E9163AB459}" presName="FiveConn_1-2" presStyleLbl="fgAccFollowNode1" presStyleIdx="0" presStyleCnt="4">
        <dgm:presLayoutVars>
          <dgm:bulletEnabled val="1"/>
        </dgm:presLayoutVars>
      </dgm:prSet>
      <dgm:spPr/>
    </dgm:pt>
    <dgm:pt modelId="{0C9B0437-D1DE-4CB7-A091-04B95D1B3FB4}" type="pres">
      <dgm:prSet presAssocID="{9E8B50FA-18A5-491F-BD56-E5E9163AB459}" presName="FiveConn_2-3" presStyleLbl="fgAccFollowNode1" presStyleIdx="1" presStyleCnt="4">
        <dgm:presLayoutVars>
          <dgm:bulletEnabled val="1"/>
        </dgm:presLayoutVars>
      </dgm:prSet>
      <dgm:spPr/>
    </dgm:pt>
    <dgm:pt modelId="{22819023-0DBA-4977-98D7-A00C8CD8374D}" type="pres">
      <dgm:prSet presAssocID="{9E8B50FA-18A5-491F-BD56-E5E9163AB459}" presName="FiveConn_3-4" presStyleLbl="fgAccFollowNode1" presStyleIdx="2" presStyleCnt="4">
        <dgm:presLayoutVars>
          <dgm:bulletEnabled val="1"/>
        </dgm:presLayoutVars>
      </dgm:prSet>
      <dgm:spPr/>
    </dgm:pt>
    <dgm:pt modelId="{BBD87154-FE99-4FC0-8D44-7E8276B038DA}" type="pres">
      <dgm:prSet presAssocID="{9E8B50FA-18A5-491F-BD56-E5E9163AB459}" presName="FiveConn_4-5" presStyleLbl="fgAccFollowNode1" presStyleIdx="3" presStyleCnt="4">
        <dgm:presLayoutVars>
          <dgm:bulletEnabled val="1"/>
        </dgm:presLayoutVars>
      </dgm:prSet>
      <dgm:spPr/>
    </dgm:pt>
    <dgm:pt modelId="{AFDAA8D8-6DE1-4564-8CD9-3F0C6B146B97}" type="pres">
      <dgm:prSet presAssocID="{9E8B50FA-18A5-491F-BD56-E5E9163AB459}" presName="FiveNodes_1_text" presStyleLbl="node1" presStyleIdx="4" presStyleCnt="5">
        <dgm:presLayoutVars>
          <dgm:bulletEnabled val="1"/>
        </dgm:presLayoutVars>
      </dgm:prSet>
      <dgm:spPr/>
    </dgm:pt>
    <dgm:pt modelId="{20CE1E58-1EC8-4255-B154-712738E20474}" type="pres">
      <dgm:prSet presAssocID="{9E8B50FA-18A5-491F-BD56-E5E9163AB459}" presName="FiveNodes_2_text" presStyleLbl="node1" presStyleIdx="4" presStyleCnt="5">
        <dgm:presLayoutVars>
          <dgm:bulletEnabled val="1"/>
        </dgm:presLayoutVars>
      </dgm:prSet>
      <dgm:spPr/>
    </dgm:pt>
    <dgm:pt modelId="{4620752D-2CDF-4481-AC2A-E7B6D1A2FFF2}" type="pres">
      <dgm:prSet presAssocID="{9E8B50FA-18A5-491F-BD56-E5E9163AB459}" presName="FiveNodes_3_text" presStyleLbl="node1" presStyleIdx="4" presStyleCnt="5">
        <dgm:presLayoutVars>
          <dgm:bulletEnabled val="1"/>
        </dgm:presLayoutVars>
      </dgm:prSet>
      <dgm:spPr/>
    </dgm:pt>
    <dgm:pt modelId="{2F6D3BBB-157E-40B5-BF1F-79F2A6AD13EB}" type="pres">
      <dgm:prSet presAssocID="{9E8B50FA-18A5-491F-BD56-E5E9163AB459}" presName="FiveNodes_4_text" presStyleLbl="node1" presStyleIdx="4" presStyleCnt="5">
        <dgm:presLayoutVars>
          <dgm:bulletEnabled val="1"/>
        </dgm:presLayoutVars>
      </dgm:prSet>
      <dgm:spPr/>
    </dgm:pt>
    <dgm:pt modelId="{0A7872D3-AC28-449C-863F-EE6125D582ED}" type="pres">
      <dgm:prSet presAssocID="{9E8B50FA-18A5-491F-BD56-E5E9163AB459}" presName="FiveNodes_5_text" presStyleLbl="node1" presStyleIdx="4" presStyleCnt="5">
        <dgm:presLayoutVars>
          <dgm:bulletEnabled val="1"/>
        </dgm:presLayoutVars>
      </dgm:prSet>
      <dgm:spPr/>
    </dgm:pt>
  </dgm:ptLst>
  <dgm:cxnLst>
    <dgm:cxn modelId="{AB4FC904-B03E-44A1-9570-4756109A7441}" srcId="{9E8B50FA-18A5-491F-BD56-E5E9163AB459}" destId="{7949F2E3-F713-4A65-858E-99C86285D404}" srcOrd="0" destOrd="0" parTransId="{0D3836F3-9EB6-40B5-8F86-9DAC3B493A18}" sibTransId="{A961B726-110E-48DB-A243-15B62D22D06C}"/>
    <dgm:cxn modelId="{54A6BA0B-6C92-4D1E-869F-1F995C9F2C10}" srcId="{9E8B50FA-18A5-491F-BD56-E5E9163AB459}" destId="{0E1B1FDF-117B-4125-A575-40688E1FD5E2}" srcOrd="4" destOrd="0" parTransId="{30477660-93D1-4C3B-BA16-CC49973F1F2B}" sibTransId="{A3AB8BBE-71E0-492F-8949-A79EF1F0A69E}"/>
    <dgm:cxn modelId="{04FB0414-26F9-410D-A152-6683708BBC3D}" type="presOf" srcId="{7949F2E3-F713-4A65-858E-99C86285D404}" destId="{AFDAA8D8-6DE1-4564-8CD9-3F0C6B146B97}" srcOrd="1" destOrd="0" presId="urn:microsoft.com/office/officeart/2005/8/layout/vProcess5"/>
    <dgm:cxn modelId="{D4481D18-B126-4FE5-9145-366028B93BF0}" type="presOf" srcId="{9E8B50FA-18A5-491F-BD56-E5E9163AB459}" destId="{EFA2AC65-C1D8-43FB-BB03-531B7F6505AE}" srcOrd="0" destOrd="0" presId="urn:microsoft.com/office/officeart/2005/8/layout/vProcess5"/>
    <dgm:cxn modelId="{E3768919-622A-4F41-884E-B5B9AA899A26}" type="presOf" srcId="{0E1B1FDF-117B-4125-A575-40688E1FD5E2}" destId="{B6BD77A4-E972-4599-B30C-A3766ED3550A}" srcOrd="0" destOrd="0" presId="urn:microsoft.com/office/officeart/2005/8/layout/vProcess5"/>
    <dgm:cxn modelId="{E3B0631F-3212-4B34-88C8-DE18F141F5FB}" type="presOf" srcId="{0E1B1FDF-117B-4125-A575-40688E1FD5E2}" destId="{0A7872D3-AC28-449C-863F-EE6125D582ED}" srcOrd="1" destOrd="0" presId="urn:microsoft.com/office/officeart/2005/8/layout/vProcess5"/>
    <dgm:cxn modelId="{98EBEA23-25AD-4166-BE11-79EF554CC946}" type="presOf" srcId="{A961B726-110E-48DB-A243-15B62D22D06C}" destId="{B793446C-B844-4EFE-BA6A-F26B6D3ED355}" srcOrd="0" destOrd="0" presId="urn:microsoft.com/office/officeart/2005/8/layout/vProcess5"/>
    <dgm:cxn modelId="{EA912635-2BD8-4696-A88F-9A2ED24B3BC3}" srcId="{9E8B50FA-18A5-491F-BD56-E5E9163AB459}" destId="{BDC7AD9E-2C64-451F-8E4B-32EE8C6094F2}" srcOrd="2" destOrd="0" parTransId="{E51CFD64-8C17-4F73-B7EC-6AF7A3683003}" sibTransId="{49F98E7A-26CF-4679-97D2-A5FE2C8ADFE7}"/>
    <dgm:cxn modelId="{207AE13B-8AC4-4592-A18A-D373898E48AE}" type="presOf" srcId="{49F98E7A-26CF-4679-97D2-A5FE2C8ADFE7}" destId="{22819023-0DBA-4977-98D7-A00C8CD8374D}" srcOrd="0" destOrd="0" presId="urn:microsoft.com/office/officeart/2005/8/layout/vProcess5"/>
    <dgm:cxn modelId="{A7486647-6BAA-4D00-A9C7-231B3F03A671}" type="presOf" srcId="{7949F2E3-F713-4A65-858E-99C86285D404}" destId="{9F7DB860-DAF6-4B66-9FB9-B9F2095824BE}" srcOrd="0" destOrd="0" presId="urn:microsoft.com/office/officeart/2005/8/layout/vProcess5"/>
    <dgm:cxn modelId="{051A6867-E30D-4A26-B187-190ED5F2387E}" srcId="{9E8B50FA-18A5-491F-BD56-E5E9163AB459}" destId="{D3AFC481-8E86-4352-AAA7-72F84F90D5AA}" srcOrd="3" destOrd="0" parTransId="{B076294A-35FB-4EB5-B7FD-184BA94532AF}" sibTransId="{DB64A2E7-2377-4CBC-9A30-772FA0B4AD48}"/>
    <dgm:cxn modelId="{C4D01268-6500-4813-85FB-4ED1ACB75090}" type="presOf" srcId="{D3AFC481-8E86-4352-AAA7-72F84F90D5AA}" destId="{2F6D3BBB-157E-40B5-BF1F-79F2A6AD13EB}" srcOrd="1" destOrd="0" presId="urn:microsoft.com/office/officeart/2005/8/layout/vProcess5"/>
    <dgm:cxn modelId="{047C6B84-ED5E-4C3B-9CA6-985F560E8C0C}" srcId="{9E8B50FA-18A5-491F-BD56-E5E9163AB459}" destId="{C6A4D65E-1283-440D-BB5B-1B302BEDEF51}" srcOrd="1" destOrd="0" parTransId="{2B22BC07-3DA6-4C8E-8AB9-A1085845FD07}" sibTransId="{6A9FF742-1F46-4B74-B040-A99E47AD7776}"/>
    <dgm:cxn modelId="{861F098E-8C7E-4E3D-873B-31FAC2DE00DF}" type="presOf" srcId="{BDC7AD9E-2C64-451F-8E4B-32EE8C6094F2}" destId="{4620752D-2CDF-4481-AC2A-E7B6D1A2FFF2}" srcOrd="1" destOrd="0" presId="urn:microsoft.com/office/officeart/2005/8/layout/vProcess5"/>
    <dgm:cxn modelId="{A8E0409B-B853-4388-9A0B-57F66C124763}" type="presOf" srcId="{DB64A2E7-2377-4CBC-9A30-772FA0B4AD48}" destId="{BBD87154-FE99-4FC0-8D44-7E8276B038DA}" srcOrd="0" destOrd="0" presId="urn:microsoft.com/office/officeart/2005/8/layout/vProcess5"/>
    <dgm:cxn modelId="{D3F954D4-76C6-4B82-A794-493CA520E685}" type="presOf" srcId="{D3AFC481-8E86-4352-AAA7-72F84F90D5AA}" destId="{5D045386-5303-443F-855C-C5481F331A7A}" srcOrd="0" destOrd="0" presId="urn:microsoft.com/office/officeart/2005/8/layout/vProcess5"/>
    <dgm:cxn modelId="{BA2790E4-60EC-4CA3-910A-3C7C279F93B2}" type="presOf" srcId="{C6A4D65E-1283-440D-BB5B-1B302BEDEF51}" destId="{19925E41-DC93-4F78-A199-5224CA6A4571}" srcOrd="0" destOrd="0" presId="urn:microsoft.com/office/officeart/2005/8/layout/vProcess5"/>
    <dgm:cxn modelId="{CD635DED-CF06-4592-9A1B-2AC24EA61E19}" type="presOf" srcId="{BDC7AD9E-2C64-451F-8E4B-32EE8C6094F2}" destId="{5E1D0449-89FF-400B-B2AF-BC7EE0E7DDA2}" srcOrd="0" destOrd="0" presId="urn:microsoft.com/office/officeart/2005/8/layout/vProcess5"/>
    <dgm:cxn modelId="{30A00DF1-4024-447E-B448-6FD864CDEB6C}" type="presOf" srcId="{C6A4D65E-1283-440D-BB5B-1B302BEDEF51}" destId="{20CE1E58-1EC8-4255-B154-712738E20474}" srcOrd="1" destOrd="0" presId="urn:microsoft.com/office/officeart/2005/8/layout/vProcess5"/>
    <dgm:cxn modelId="{0D96BFF8-4673-425B-8620-90598CD9DC75}" type="presOf" srcId="{6A9FF742-1F46-4B74-B040-A99E47AD7776}" destId="{0C9B0437-D1DE-4CB7-A091-04B95D1B3FB4}" srcOrd="0" destOrd="0" presId="urn:microsoft.com/office/officeart/2005/8/layout/vProcess5"/>
    <dgm:cxn modelId="{FAD37116-6AAA-43F0-A950-63D7BF57167E}" type="presParOf" srcId="{EFA2AC65-C1D8-43FB-BB03-531B7F6505AE}" destId="{4F3B2686-6A47-413A-81B7-22E42CEB0B11}" srcOrd="0" destOrd="0" presId="urn:microsoft.com/office/officeart/2005/8/layout/vProcess5"/>
    <dgm:cxn modelId="{774FF553-3AE9-45EF-858F-3121EDA8690B}" type="presParOf" srcId="{EFA2AC65-C1D8-43FB-BB03-531B7F6505AE}" destId="{9F7DB860-DAF6-4B66-9FB9-B9F2095824BE}" srcOrd="1" destOrd="0" presId="urn:microsoft.com/office/officeart/2005/8/layout/vProcess5"/>
    <dgm:cxn modelId="{C26CE179-C65E-4970-9278-2E033DD2C78A}" type="presParOf" srcId="{EFA2AC65-C1D8-43FB-BB03-531B7F6505AE}" destId="{19925E41-DC93-4F78-A199-5224CA6A4571}" srcOrd="2" destOrd="0" presId="urn:microsoft.com/office/officeart/2005/8/layout/vProcess5"/>
    <dgm:cxn modelId="{34661DD3-9DF6-435B-A952-20F3276231AE}" type="presParOf" srcId="{EFA2AC65-C1D8-43FB-BB03-531B7F6505AE}" destId="{5E1D0449-89FF-400B-B2AF-BC7EE0E7DDA2}" srcOrd="3" destOrd="0" presId="urn:microsoft.com/office/officeart/2005/8/layout/vProcess5"/>
    <dgm:cxn modelId="{CCFDAF41-DF20-4F90-B542-496D36381A50}" type="presParOf" srcId="{EFA2AC65-C1D8-43FB-BB03-531B7F6505AE}" destId="{5D045386-5303-443F-855C-C5481F331A7A}" srcOrd="4" destOrd="0" presId="urn:microsoft.com/office/officeart/2005/8/layout/vProcess5"/>
    <dgm:cxn modelId="{75937F26-EB34-4738-A94E-5F35F5AFE236}" type="presParOf" srcId="{EFA2AC65-C1D8-43FB-BB03-531B7F6505AE}" destId="{B6BD77A4-E972-4599-B30C-A3766ED3550A}" srcOrd="5" destOrd="0" presId="urn:microsoft.com/office/officeart/2005/8/layout/vProcess5"/>
    <dgm:cxn modelId="{CE360F5F-7410-47C4-A903-EB9C930F18F8}" type="presParOf" srcId="{EFA2AC65-C1D8-43FB-BB03-531B7F6505AE}" destId="{B793446C-B844-4EFE-BA6A-F26B6D3ED355}" srcOrd="6" destOrd="0" presId="urn:microsoft.com/office/officeart/2005/8/layout/vProcess5"/>
    <dgm:cxn modelId="{3F1512CE-2C11-4B08-9287-2A90661A283F}" type="presParOf" srcId="{EFA2AC65-C1D8-43FB-BB03-531B7F6505AE}" destId="{0C9B0437-D1DE-4CB7-A091-04B95D1B3FB4}" srcOrd="7" destOrd="0" presId="urn:microsoft.com/office/officeart/2005/8/layout/vProcess5"/>
    <dgm:cxn modelId="{95F78AF9-C209-45AD-BE14-A18454B26015}" type="presParOf" srcId="{EFA2AC65-C1D8-43FB-BB03-531B7F6505AE}" destId="{22819023-0DBA-4977-98D7-A00C8CD8374D}" srcOrd="8" destOrd="0" presId="urn:microsoft.com/office/officeart/2005/8/layout/vProcess5"/>
    <dgm:cxn modelId="{5408C771-C61E-4FA7-A579-805ABE2A1817}" type="presParOf" srcId="{EFA2AC65-C1D8-43FB-BB03-531B7F6505AE}" destId="{BBD87154-FE99-4FC0-8D44-7E8276B038DA}" srcOrd="9" destOrd="0" presId="urn:microsoft.com/office/officeart/2005/8/layout/vProcess5"/>
    <dgm:cxn modelId="{F04B0608-A016-48B6-ABB2-93F92704064E}" type="presParOf" srcId="{EFA2AC65-C1D8-43FB-BB03-531B7F6505AE}" destId="{AFDAA8D8-6DE1-4564-8CD9-3F0C6B146B97}" srcOrd="10" destOrd="0" presId="urn:microsoft.com/office/officeart/2005/8/layout/vProcess5"/>
    <dgm:cxn modelId="{887CC629-C08C-4DA6-9BF1-B9F4173E4559}" type="presParOf" srcId="{EFA2AC65-C1D8-43FB-BB03-531B7F6505AE}" destId="{20CE1E58-1EC8-4255-B154-712738E20474}" srcOrd="11" destOrd="0" presId="urn:microsoft.com/office/officeart/2005/8/layout/vProcess5"/>
    <dgm:cxn modelId="{DD0BD84E-A003-45CD-A59F-AA9427FD6DB0}" type="presParOf" srcId="{EFA2AC65-C1D8-43FB-BB03-531B7F6505AE}" destId="{4620752D-2CDF-4481-AC2A-E7B6D1A2FFF2}" srcOrd="12" destOrd="0" presId="urn:microsoft.com/office/officeart/2005/8/layout/vProcess5"/>
    <dgm:cxn modelId="{E3E31379-62F6-48B7-9619-FF9A043B90BA}" type="presParOf" srcId="{EFA2AC65-C1D8-43FB-BB03-531B7F6505AE}" destId="{2F6D3BBB-157E-40B5-BF1F-79F2A6AD13EB}" srcOrd="13" destOrd="0" presId="urn:microsoft.com/office/officeart/2005/8/layout/vProcess5"/>
    <dgm:cxn modelId="{210DA545-BD94-4B06-8438-06ED81CAECF5}" type="presParOf" srcId="{EFA2AC65-C1D8-43FB-BB03-531B7F6505AE}" destId="{0A7872D3-AC28-449C-863F-EE6125D582E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57963-C68A-4A1D-8875-C81258E472ED}">
      <dsp:nvSpPr>
        <dsp:cNvPr id="0" name=""/>
        <dsp:cNvSpPr/>
      </dsp:nvSpPr>
      <dsp:spPr>
        <a:xfrm>
          <a:off x="0" y="0"/>
          <a:ext cx="8553449" cy="82283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Our Cygnet project provided an evaluation focused on service innovation in a closed ward for women diagnosed with Personality Disorder (PD) or Borderline Personality Disorder (BPD)</a:t>
          </a:r>
          <a:endParaRPr lang="en-US" sz="1600" kern="1200" dirty="0"/>
        </a:p>
      </dsp:txBody>
      <dsp:txXfrm>
        <a:off x="24100" y="24100"/>
        <a:ext cx="7596019" cy="774633"/>
      </dsp:txXfrm>
    </dsp:sp>
    <dsp:sp modelId="{343DA6BD-FBE7-4F5D-8785-A8F65ECAAF6C}">
      <dsp:nvSpPr>
        <dsp:cNvPr id="0" name=""/>
        <dsp:cNvSpPr/>
      </dsp:nvSpPr>
      <dsp:spPr>
        <a:xfrm>
          <a:off x="716351" y="972439"/>
          <a:ext cx="8553449" cy="8228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This group consists mainly of young women,  with poor self-esteem, have a history of failed relationships within their family of origin and outside the family, and a high record of self-harm.</a:t>
          </a:r>
          <a:endParaRPr lang="en-US" sz="1600" kern="1200" dirty="0"/>
        </a:p>
      </dsp:txBody>
      <dsp:txXfrm>
        <a:off x="740451" y="996539"/>
        <a:ext cx="7254056" cy="774633"/>
      </dsp:txXfrm>
    </dsp:sp>
    <dsp:sp modelId="{644D01FE-86A1-45C7-959F-F9D26DE522B4}">
      <dsp:nvSpPr>
        <dsp:cNvPr id="0" name=""/>
        <dsp:cNvSpPr/>
      </dsp:nvSpPr>
      <dsp:spPr>
        <a:xfrm>
          <a:off x="1422010" y="1944878"/>
          <a:ext cx="8553449" cy="82283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As already mentioned, it is the issue of self-harm which leads to the hospitalisation via a compulsory order. </a:t>
          </a:r>
          <a:endParaRPr lang="en-US" sz="1600" kern="1200" dirty="0"/>
        </a:p>
      </dsp:txBody>
      <dsp:txXfrm>
        <a:off x="1446110" y="1968978"/>
        <a:ext cx="7264748" cy="774633"/>
      </dsp:txXfrm>
    </dsp:sp>
    <dsp:sp modelId="{C80173F5-98F3-4A80-8986-62C2E43E0536}">
      <dsp:nvSpPr>
        <dsp:cNvPr id="0" name=""/>
        <dsp:cNvSpPr/>
      </dsp:nvSpPr>
      <dsp:spPr>
        <a:xfrm>
          <a:off x="2138362" y="2917316"/>
          <a:ext cx="8553449" cy="82283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The hospitalisation is aimed to reduce both the seriousness of the self harm as well as its frequency, and to prepare the women for an improved life outside the hospital, often via supported housing or returning to their family or origin. </a:t>
          </a:r>
          <a:endParaRPr lang="en-US" sz="1600" kern="1200"/>
        </a:p>
      </dsp:txBody>
      <dsp:txXfrm>
        <a:off x="2162462" y="2941416"/>
        <a:ext cx="7254056" cy="774633"/>
      </dsp:txXfrm>
    </dsp:sp>
    <dsp:sp modelId="{826C6564-0982-4EA2-A0FF-76317B439B26}">
      <dsp:nvSpPr>
        <dsp:cNvPr id="0" name=""/>
        <dsp:cNvSpPr/>
      </dsp:nvSpPr>
      <dsp:spPr>
        <a:xfrm>
          <a:off x="8018608" y="630215"/>
          <a:ext cx="534841" cy="53484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138947" y="630215"/>
        <a:ext cx="294163" cy="402468"/>
      </dsp:txXfrm>
    </dsp:sp>
    <dsp:sp modelId="{7F13AB66-16F8-4104-AB2D-6CAD45F0899C}">
      <dsp:nvSpPr>
        <dsp:cNvPr id="0" name=""/>
        <dsp:cNvSpPr/>
      </dsp:nvSpPr>
      <dsp:spPr>
        <a:xfrm>
          <a:off x="8734959" y="1602654"/>
          <a:ext cx="534841" cy="53484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855298" y="1602654"/>
        <a:ext cx="294163" cy="402468"/>
      </dsp:txXfrm>
    </dsp:sp>
    <dsp:sp modelId="{B2B46D96-94B0-426C-AC14-5327DC92D723}">
      <dsp:nvSpPr>
        <dsp:cNvPr id="0" name=""/>
        <dsp:cNvSpPr/>
      </dsp:nvSpPr>
      <dsp:spPr>
        <a:xfrm>
          <a:off x="9440619" y="2575093"/>
          <a:ext cx="534841" cy="534841"/>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560958" y="2575093"/>
        <a:ext cx="294163" cy="40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DD68A-2F03-4B64-9CDD-F743EE3DE331}">
      <dsp:nvSpPr>
        <dsp:cNvPr id="0" name=""/>
        <dsp:cNvSpPr/>
      </dsp:nvSpPr>
      <dsp:spPr>
        <a:xfrm>
          <a:off x="743415" y="313"/>
          <a:ext cx="2876556" cy="17259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Learning from </a:t>
          </a:r>
          <a:r>
            <a:rPr lang="en-GB" sz="1500" kern="1200" dirty="0" err="1"/>
            <a:t>Springbank</a:t>
          </a:r>
          <a:r>
            <a:rPr lang="en-GB" sz="1500" kern="1200" dirty="0"/>
            <a:t>, a closed ward for the same population in Cambridge, where in 2016 the regime changed into introducing Dialectical Behavioural Therapy (DBT) through individual and group work in 2016</a:t>
          </a:r>
          <a:endParaRPr lang="en-US" sz="1500" kern="1200" dirty="0"/>
        </a:p>
      </dsp:txBody>
      <dsp:txXfrm>
        <a:off x="743415" y="313"/>
        <a:ext cx="2876556" cy="1725934"/>
      </dsp:txXfrm>
    </dsp:sp>
    <dsp:sp modelId="{EBD2A7A5-0C58-4A22-A8AB-0954573350E0}">
      <dsp:nvSpPr>
        <dsp:cNvPr id="0" name=""/>
        <dsp:cNvSpPr/>
      </dsp:nvSpPr>
      <dsp:spPr>
        <a:xfrm>
          <a:off x="3907627" y="313"/>
          <a:ext cx="2876556" cy="1725934"/>
        </a:xfrm>
        <a:prstGeom prst="rect">
          <a:avLst/>
        </a:prstGeom>
        <a:solidFill>
          <a:schemeClr val="accent2">
            <a:hueOff val="-81443"/>
            <a:satOff val="-698"/>
            <a:lumOff val="-4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Applying Shared Decision Making in any intervention necessary, including medication;</a:t>
          </a:r>
          <a:endParaRPr lang="en-US" sz="1500" kern="1200"/>
        </a:p>
      </dsp:txBody>
      <dsp:txXfrm>
        <a:off x="3907627" y="313"/>
        <a:ext cx="2876556" cy="1725934"/>
      </dsp:txXfrm>
    </dsp:sp>
    <dsp:sp modelId="{AB49B78D-2834-4BCF-9ACA-6030DBF7F9B7}">
      <dsp:nvSpPr>
        <dsp:cNvPr id="0" name=""/>
        <dsp:cNvSpPr/>
      </dsp:nvSpPr>
      <dsp:spPr>
        <a:xfrm>
          <a:off x="7071840" y="313"/>
          <a:ext cx="2876556" cy="1725934"/>
        </a:xfrm>
        <a:prstGeom prst="rect">
          <a:avLst/>
        </a:prstGeom>
        <a:solidFill>
          <a:schemeClr val="accent2">
            <a:hueOff val="-162885"/>
            <a:satOff val="-1396"/>
            <a:lumOff val="-9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Enabling the women to go out when they wish to, provided that they stated where they were going, when they would return, and keeping to come back as planned;</a:t>
          </a:r>
          <a:endParaRPr lang="en-US" sz="1500" kern="1200" dirty="0"/>
        </a:p>
      </dsp:txBody>
      <dsp:txXfrm>
        <a:off x="7071840" y="313"/>
        <a:ext cx="2876556" cy="1725934"/>
      </dsp:txXfrm>
    </dsp:sp>
    <dsp:sp modelId="{429BA55F-50A8-4364-97E5-2218BA73F292}">
      <dsp:nvSpPr>
        <dsp:cNvPr id="0" name=""/>
        <dsp:cNvSpPr/>
      </dsp:nvSpPr>
      <dsp:spPr>
        <a:xfrm>
          <a:off x="743415" y="2013902"/>
          <a:ext cx="2876556" cy="1725934"/>
        </a:xfrm>
        <a:prstGeom prst="rect">
          <a:avLst/>
        </a:prstGeom>
        <a:solidFill>
          <a:schemeClr val="accent2">
            <a:hueOff val="-244328"/>
            <a:satOff val="-2094"/>
            <a:lumOff val="-13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Having weekly community meetings;</a:t>
          </a:r>
          <a:endParaRPr lang="en-US" sz="1500" kern="1200"/>
        </a:p>
      </dsp:txBody>
      <dsp:txXfrm>
        <a:off x="743415" y="2013902"/>
        <a:ext cx="2876556" cy="1725934"/>
      </dsp:txXfrm>
    </dsp:sp>
    <dsp:sp modelId="{4B306714-3631-4FC0-BA59-8A24DC4B6D4A}">
      <dsp:nvSpPr>
        <dsp:cNvPr id="0" name=""/>
        <dsp:cNvSpPr/>
      </dsp:nvSpPr>
      <dsp:spPr>
        <a:xfrm>
          <a:off x="3907627" y="2013902"/>
          <a:ext cx="2876556" cy="1725934"/>
        </a:xfrm>
        <a:prstGeom prst="rect">
          <a:avLst/>
        </a:prstGeom>
        <a:solidFill>
          <a:schemeClr val="accent2">
            <a:hueOff val="-325770"/>
            <a:satOff val="-2792"/>
            <a:lumOff val="-18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Creating an informal welcoming culture in the relationships between staff and patients;</a:t>
          </a:r>
          <a:endParaRPr lang="en-US" sz="1500" kern="1200"/>
        </a:p>
      </dsp:txBody>
      <dsp:txXfrm>
        <a:off x="3907627" y="2013902"/>
        <a:ext cx="2876556" cy="1725934"/>
      </dsp:txXfrm>
    </dsp:sp>
    <dsp:sp modelId="{8DD3E93B-88DA-4EC6-A93B-BF23ADE632E7}">
      <dsp:nvSpPr>
        <dsp:cNvPr id="0" name=""/>
        <dsp:cNvSpPr/>
      </dsp:nvSpPr>
      <dsp:spPr>
        <a:xfrm>
          <a:off x="7071840" y="2013902"/>
          <a:ext cx="2876556" cy="1725934"/>
        </a:xfrm>
        <a:prstGeom prst="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By 2019 there was no need to use any isolation or major tranquilisation; and the women came back when they stated that they would do so.</a:t>
          </a:r>
          <a:endParaRPr lang="en-US" sz="1500" kern="1200"/>
        </a:p>
      </dsp:txBody>
      <dsp:txXfrm>
        <a:off x="7071840" y="2013902"/>
        <a:ext cx="2876556" cy="17259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AC0DA-D677-49B0-AA3B-6831572FFE27}">
      <dsp:nvSpPr>
        <dsp:cNvPr id="0" name=""/>
        <dsp:cNvSpPr/>
      </dsp:nvSpPr>
      <dsp:spPr>
        <a:xfrm>
          <a:off x="135146" y="648748"/>
          <a:ext cx="903413" cy="903413"/>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9BE6A6-523E-4038-A462-0A9E42EEDD12}">
      <dsp:nvSpPr>
        <dsp:cNvPr id="0" name=""/>
        <dsp:cNvSpPr/>
      </dsp:nvSpPr>
      <dsp:spPr>
        <a:xfrm>
          <a:off x="324863" y="838465"/>
          <a:ext cx="523979" cy="5239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8217C5-A46C-4B30-8ACC-E0914C0F441C}">
      <dsp:nvSpPr>
        <dsp:cNvPr id="0" name=""/>
        <dsp:cNvSpPr/>
      </dsp:nvSpPr>
      <dsp:spPr>
        <a:xfrm>
          <a:off x="1232148" y="648748"/>
          <a:ext cx="2129474" cy="90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The professionals of this closed ward, in a hospital managed by CygnetHealth, learned about this innovative way of working at a public meeting aimed at creating a co-production network between providers and service users led by the director of CygnetHealth.</a:t>
          </a:r>
          <a:endParaRPr lang="en-US" sz="1100" kern="1200"/>
        </a:p>
      </dsp:txBody>
      <dsp:txXfrm>
        <a:off x="1232148" y="648748"/>
        <a:ext cx="2129474" cy="903413"/>
      </dsp:txXfrm>
    </dsp:sp>
    <dsp:sp modelId="{1EE7567B-9F00-4C99-824E-BCDB24096C2F}">
      <dsp:nvSpPr>
        <dsp:cNvPr id="0" name=""/>
        <dsp:cNvSpPr/>
      </dsp:nvSpPr>
      <dsp:spPr>
        <a:xfrm>
          <a:off x="3732667" y="648748"/>
          <a:ext cx="903413" cy="903413"/>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828BC-30C5-4592-958C-62EB6C408F93}">
      <dsp:nvSpPr>
        <dsp:cNvPr id="0" name=""/>
        <dsp:cNvSpPr/>
      </dsp:nvSpPr>
      <dsp:spPr>
        <a:xfrm>
          <a:off x="3922384" y="838465"/>
          <a:ext cx="523979" cy="5239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DD7B37-79CF-423A-AC1B-F452A20E5375}">
      <dsp:nvSpPr>
        <dsp:cNvPr id="0" name=""/>
        <dsp:cNvSpPr/>
      </dsp:nvSpPr>
      <dsp:spPr>
        <a:xfrm>
          <a:off x="4829669" y="648748"/>
          <a:ext cx="2129474" cy="90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They then went to visit Springbank and decided to attempt to introduce it to their closed ward of women diagnosed with PD and BPD.</a:t>
          </a:r>
          <a:endParaRPr lang="en-US" sz="1100" kern="1200"/>
        </a:p>
      </dsp:txBody>
      <dsp:txXfrm>
        <a:off x="4829669" y="648748"/>
        <a:ext cx="2129474" cy="903413"/>
      </dsp:txXfrm>
    </dsp:sp>
    <dsp:sp modelId="{9B000E90-B867-4AA9-8477-FE4CD8A2E8DF}">
      <dsp:nvSpPr>
        <dsp:cNvPr id="0" name=""/>
        <dsp:cNvSpPr/>
      </dsp:nvSpPr>
      <dsp:spPr>
        <a:xfrm>
          <a:off x="7330189" y="648748"/>
          <a:ext cx="903413" cy="903413"/>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5505C-7C62-4C4D-8B18-F2AE533D1C44}">
      <dsp:nvSpPr>
        <dsp:cNvPr id="0" name=""/>
        <dsp:cNvSpPr/>
      </dsp:nvSpPr>
      <dsp:spPr>
        <a:xfrm>
          <a:off x="7519905" y="838465"/>
          <a:ext cx="523979" cy="5239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3A3546-A7E6-44C5-A457-68D82437DC26}">
      <dsp:nvSpPr>
        <dsp:cNvPr id="0" name=""/>
        <dsp:cNvSpPr/>
      </dsp:nvSpPr>
      <dsp:spPr>
        <a:xfrm>
          <a:off x="8427191" y="648748"/>
          <a:ext cx="2129474" cy="90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The one difference was that while Springbank revoked the compulsory order upon entering the ward, Daffodils did not do so; such orders were usually revoked about 3 months later.</a:t>
          </a:r>
          <a:endParaRPr lang="en-US" sz="1100" kern="1200"/>
        </a:p>
      </dsp:txBody>
      <dsp:txXfrm>
        <a:off x="8427191" y="648748"/>
        <a:ext cx="2129474" cy="903413"/>
      </dsp:txXfrm>
    </dsp:sp>
    <dsp:sp modelId="{95337505-B7C7-4731-AECC-F7E8434DB3E9}">
      <dsp:nvSpPr>
        <dsp:cNvPr id="0" name=""/>
        <dsp:cNvSpPr/>
      </dsp:nvSpPr>
      <dsp:spPr>
        <a:xfrm>
          <a:off x="135146" y="2187987"/>
          <a:ext cx="903413" cy="903413"/>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6D0A5F-5010-4146-B475-6F7BA9746341}">
      <dsp:nvSpPr>
        <dsp:cNvPr id="0" name=""/>
        <dsp:cNvSpPr/>
      </dsp:nvSpPr>
      <dsp:spPr>
        <a:xfrm>
          <a:off x="324863" y="2377704"/>
          <a:ext cx="523979" cy="5239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E71BBE-B2CC-466D-981A-9AA9E81FDE09}">
      <dsp:nvSpPr>
        <dsp:cNvPr id="0" name=""/>
        <dsp:cNvSpPr/>
      </dsp:nvSpPr>
      <dsp:spPr>
        <a:xfrm>
          <a:off x="1232148" y="2187987"/>
          <a:ext cx="2129474" cy="90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Staff members included nurses, psychiatrists, social workers, and peer support workers.</a:t>
          </a:r>
          <a:endParaRPr lang="en-US" sz="1100" kern="1200"/>
        </a:p>
      </dsp:txBody>
      <dsp:txXfrm>
        <a:off x="1232148" y="2187987"/>
        <a:ext cx="2129474" cy="903413"/>
      </dsp:txXfrm>
    </dsp:sp>
    <dsp:sp modelId="{8A5D54C5-7194-436E-8FDD-70C9C51D25C8}">
      <dsp:nvSpPr>
        <dsp:cNvPr id="0" name=""/>
        <dsp:cNvSpPr/>
      </dsp:nvSpPr>
      <dsp:spPr>
        <a:xfrm>
          <a:off x="3732667" y="2187987"/>
          <a:ext cx="903413" cy="903413"/>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CBB6C3-2BB8-4B8C-8A08-8F15C3629138}">
      <dsp:nvSpPr>
        <dsp:cNvPr id="0" name=""/>
        <dsp:cNvSpPr/>
      </dsp:nvSpPr>
      <dsp:spPr>
        <a:xfrm>
          <a:off x="3922384" y="2377704"/>
          <a:ext cx="523979" cy="52397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36FC02-312B-4E30-AF22-BFE70746EF6D}">
      <dsp:nvSpPr>
        <dsp:cNvPr id="0" name=""/>
        <dsp:cNvSpPr/>
      </dsp:nvSpPr>
      <dsp:spPr>
        <a:xfrm>
          <a:off x="4829669" y="2187987"/>
          <a:ext cx="2129474" cy="90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Experts by Experience (EbEs) were introduced too and they visit wards every two weeks.</a:t>
          </a:r>
          <a:endParaRPr lang="en-US" sz="1100" kern="1200"/>
        </a:p>
      </dsp:txBody>
      <dsp:txXfrm>
        <a:off x="4829669" y="2187987"/>
        <a:ext cx="2129474" cy="9034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9CECD-B54E-4C1E-B3BB-AECED645EB53}">
      <dsp:nvSpPr>
        <dsp:cNvPr id="0" name=""/>
        <dsp:cNvSpPr/>
      </dsp:nvSpPr>
      <dsp:spPr>
        <a:xfrm>
          <a:off x="0" y="552136"/>
          <a:ext cx="6581776" cy="87695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We wished to apply methods that would enable active participation of the women patients, as well as having in parallel reports by service providers of the different activities the ward offered.</a:t>
          </a:r>
          <a:endParaRPr lang="en-US" sz="1300" kern="1200"/>
        </a:p>
      </dsp:txBody>
      <dsp:txXfrm>
        <a:off x="42809" y="594945"/>
        <a:ext cx="6496158" cy="791333"/>
      </dsp:txXfrm>
    </dsp:sp>
    <dsp:sp modelId="{70861FA8-6697-4961-AF27-14105FF3E0F7}">
      <dsp:nvSpPr>
        <dsp:cNvPr id="0" name=""/>
        <dsp:cNvSpPr/>
      </dsp:nvSpPr>
      <dsp:spPr>
        <a:xfrm>
          <a:off x="0" y="1466528"/>
          <a:ext cx="6581776" cy="876951"/>
        </a:xfrm>
        <a:prstGeom prst="roundRect">
          <a:avLst/>
        </a:prstGeom>
        <a:solidFill>
          <a:schemeClr val="accent5">
            <a:hueOff val="6336313"/>
            <a:satOff val="-8887"/>
            <a:lumOff val="-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The activities included traditional interventions (e.g. medication), and new ones  including DBT, SDM, cooking, occupational therapy, visits outside the hospital in small groups to community facilities, being able to visit one’s family and have them coming to visit the women on the ward, a long process of preparing the next phase of life outside the hospital.</a:t>
          </a:r>
          <a:endParaRPr lang="en-US" sz="1300" kern="1200" dirty="0"/>
        </a:p>
      </dsp:txBody>
      <dsp:txXfrm>
        <a:off x="42809" y="1509337"/>
        <a:ext cx="6496158" cy="791333"/>
      </dsp:txXfrm>
    </dsp:sp>
    <dsp:sp modelId="{0A73C613-35CA-4E6C-BA08-40343D3C52BE}">
      <dsp:nvSpPr>
        <dsp:cNvPr id="0" name=""/>
        <dsp:cNvSpPr/>
      </dsp:nvSpPr>
      <dsp:spPr>
        <a:xfrm>
          <a:off x="0" y="2380919"/>
          <a:ext cx="6581776" cy="876951"/>
        </a:xfrm>
        <a:prstGeom prst="roundRect">
          <a:avLst/>
        </a:prstGeom>
        <a:solidFill>
          <a:schemeClr val="accent5">
            <a:hueOff val="12672627"/>
            <a:satOff val="-17773"/>
            <a:lumOff val="-18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We therefore introduced Photovoice followed by individual interviews with the women, 3 times over one year.</a:t>
          </a:r>
          <a:endParaRPr lang="en-US" sz="1300" kern="1200" dirty="0"/>
        </a:p>
      </dsp:txBody>
      <dsp:txXfrm>
        <a:off x="42809" y="2423728"/>
        <a:ext cx="6496158" cy="791333"/>
      </dsp:txXfrm>
    </dsp:sp>
    <dsp:sp modelId="{7AE38A49-C5CA-4BB0-B0D1-B08177F18709}">
      <dsp:nvSpPr>
        <dsp:cNvPr id="0" name=""/>
        <dsp:cNvSpPr/>
      </dsp:nvSpPr>
      <dsp:spPr>
        <a:xfrm>
          <a:off x="0" y="3295311"/>
          <a:ext cx="6581776" cy="876951"/>
        </a:xfrm>
        <a:prstGeom prst="roundRect">
          <a:avLst/>
        </a:prstGeom>
        <a:solidFill>
          <a:schemeClr val="accent5">
            <a:hueOff val="19008940"/>
            <a:satOff val="-26660"/>
            <a:lumOff val="-27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And in parallel we asked for reports from each provider to be submitted at the same time as the interviews with the women. </a:t>
          </a:r>
          <a:endParaRPr lang="en-US" sz="1300" kern="1200" dirty="0"/>
        </a:p>
      </dsp:txBody>
      <dsp:txXfrm>
        <a:off x="42809" y="3338120"/>
        <a:ext cx="6496158" cy="7913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FCDB4-E1CC-4761-BBE6-7B976D2D7F27}">
      <dsp:nvSpPr>
        <dsp:cNvPr id="0" name=""/>
        <dsp:cNvSpPr/>
      </dsp:nvSpPr>
      <dsp:spPr>
        <a:xfrm>
          <a:off x="2580679" y="674449"/>
          <a:ext cx="519440" cy="91440"/>
        </a:xfrm>
        <a:custGeom>
          <a:avLst/>
          <a:gdLst/>
          <a:ahLst/>
          <a:cxnLst/>
          <a:rect l="0" t="0" r="0" b="0"/>
          <a:pathLst>
            <a:path>
              <a:moveTo>
                <a:pt x="0" y="45720"/>
              </a:moveTo>
              <a:lnTo>
                <a:pt x="519440"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6648" y="717419"/>
        <a:ext cx="27502" cy="5500"/>
      </dsp:txXfrm>
    </dsp:sp>
    <dsp:sp modelId="{FA6DBAB8-6C00-454E-83C7-D9C57FCB20B3}">
      <dsp:nvSpPr>
        <dsp:cNvPr id="0" name=""/>
        <dsp:cNvSpPr/>
      </dsp:nvSpPr>
      <dsp:spPr>
        <a:xfrm>
          <a:off x="190997" y="272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The interviews focused initially on the meaning and significance of the photos chosen by each woman;</a:t>
          </a:r>
          <a:endParaRPr lang="en-US" sz="1500" kern="1200"/>
        </a:p>
      </dsp:txBody>
      <dsp:txXfrm>
        <a:off x="190997" y="2725"/>
        <a:ext cx="2391481" cy="1434889"/>
      </dsp:txXfrm>
    </dsp:sp>
    <dsp:sp modelId="{4E2A572A-9A59-4600-951B-FFAE896F7147}">
      <dsp:nvSpPr>
        <dsp:cNvPr id="0" name=""/>
        <dsp:cNvSpPr/>
      </dsp:nvSpPr>
      <dsp:spPr>
        <a:xfrm>
          <a:off x="1386738" y="1435814"/>
          <a:ext cx="2941522" cy="519440"/>
        </a:xfrm>
        <a:custGeom>
          <a:avLst/>
          <a:gdLst/>
          <a:ahLst/>
          <a:cxnLst/>
          <a:rect l="0" t="0" r="0" b="0"/>
          <a:pathLst>
            <a:path>
              <a:moveTo>
                <a:pt x="2941522" y="0"/>
              </a:moveTo>
              <a:lnTo>
                <a:pt x="2941522" y="276820"/>
              </a:lnTo>
              <a:lnTo>
                <a:pt x="0" y="276820"/>
              </a:lnTo>
              <a:lnTo>
                <a:pt x="0" y="51944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82687" y="1692784"/>
        <a:ext cx="149625" cy="5500"/>
      </dsp:txXfrm>
    </dsp:sp>
    <dsp:sp modelId="{FA438ACA-740E-45A9-8140-0BC5FCA33626}">
      <dsp:nvSpPr>
        <dsp:cNvPr id="0" name=""/>
        <dsp:cNvSpPr/>
      </dsp:nvSpPr>
      <dsp:spPr>
        <a:xfrm>
          <a:off x="3132520" y="272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We asked women what has changed in their lives since coming to the ward</a:t>
          </a:r>
          <a:endParaRPr lang="en-US" sz="1500" kern="1200"/>
        </a:p>
      </dsp:txBody>
      <dsp:txXfrm>
        <a:off x="3132520" y="2725"/>
        <a:ext cx="2391481" cy="1434889"/>
      </dsp:txXfrm>
    </dsp:sp>
    <dsp:sp modelId="{6419E616-BD88-4ADD-87DA-8E215AEEC2E2}">
      <dsp:nvSpPr>
        <dsp:cNvPr id="0" name=""/>
        <dsp:cNvSpPr/>
      </dsp:nvSpPr>
      <dsp:spPr>
        <a:xfrm>
          <a:off x="2580679" y="2659380"/>
          <a:ext cx="519440" cy="91440"/>
        </a:xfrm>
        <a:custGeom>
          <a:avLst/>
          <a:gdLst/>
          <a:ahLst/>
          <a:cxnLst/>
          <a:rect l="0" t="0" r="0" b="0"/>
          <a:pathLst>
            <a:path>
              <a:moveTo>
                <a:pt x="0" y="45720"/>
              </a:moveTo>
              <a:lnTo>
                <a:pt x="519440"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6648" y="2702349"/>
        <a:ext cx="27502" cy="5500"/>
      </dsp:txXfrm>
    </dsp:sp>
    <dsp:sp modelId="{122F058F-48C6-4E40-892D-4BC0B553AA2F}">
      <dsp:nvSpPr>
        <dsp:cNvPr id="0" name=""/>
        <dsp:cNvSpPr/>
      </dsp:nvSpPr>
      <dsp:spPr>
        <a:xfrm>
          <a:off x="190997" y="198765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We also asked them what are the changes they wish to achieve prior to leaving the ward, and how they plan to do so</a:t>
          </a:r>
          <a:endParaRPr lang="en-US" sz="1500" kern="1200"/>
        </a:p>
      </dsp:txBody>
      <dsp:txXfrm>
        <a:off x="190997" y="1987655"/>
        <a:ext cx="2391481" cy="1434889"/>
      </dsp:txXfrm>
    </dsp:sp>
    <dsp:sp modelId="{F75DF67C-E9C8-476A-B612-CEAF92DFC2AF}">
      <dsp:nvSpPr>
        <dsp:cNvPr id="0" name=""/>
        <dsp:cNvSpPr/>
      </dsp:nvSpPr>
      <dsp:spPr>
        <a:xfrm>
          <a:off x="1386738" y="3420744"/>
          <a:ext cx="2941522" cy="519440"/>
        </a:xfrm>
        <a:custGeom>
          <a:avLst/>
          <a:gdLst/>
          <a:ahLst/>
          <a:cxnLst/>
          <a:rect l="0" t="0" r="0" b="0"/>
          <a:pathLst>
            <a:path>
              <a:moveTo>
                <a:pt x="2941522" y="0"/>
              </a:moveTo>
              <a:lnTo>
                <a:pt x="2941522" y="276820"/>
              </a:lnTo>
              <a:lnTo>
                <a:pt x="0" y="276820"/>
              </a:lnTo>
              <a:lnTo>
                <a:pt x="0" y="51944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82687" y="3677714"/>
        <a:ext cx="149625" cy="5500"/>
      </dsp:txXfrm>
    </dsp:sp>
    <dsp:sp modelId="{F89D338C-4E6A-4552-847A-FC457F2AB21E}">
      <dsp:nvSpPr>
        <dsp:cNvPr id="0" name=""/>
        <dsp:cNvSpPr/>
      </dsp:nvSpPr>
      <dsp:spPr>
        <a:xfrm>
          <a:off x="3132520" y="198765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We also asked about their participation in the ward’s activities</a:t>
          </a:r>
          <a:endParaRPr lang="en-US" sz="1500" kern="1200"/>
        </a:p>
      </dsp:txBody>
      <dsp:txXfrm>
        <a:off x="3132520" y="1987655"/>
        <a:ext cx="2391481" cy="1434889"/>
      </dsp:txXfrm>
    </dsp:sp>
    <dsp:sp modelId="{DD7515F1-516B-47CE-A326-CE4C511622B1}">
      <dsp:nvSpPr>
        <dsp:cNvPr id="0" name=""/>
        <dsp:cNvSpPr/>
      </dsp:nvSpPr>
      <dsp:spPr>
        <a:xfrm>
          <a:off x="2580679" y="4644310"/>
          <a:ext cx="519440" cy="91440"/>
        </a:xfrm>
        <a:custGeom>
          <a:avLst/>
          <a:gdLst/>
          <a:ahLst/>
          <a:cxnLst/>
          <a:rect l="0" t="0" r="0" b="0"/>
          <a:pathLst>
            <a:path>
              <a:moveTo>
                <a:pt x="0" y="45720"/>
              </a:moveTo>
              <a:lnTo>
                <a:pt x="519440"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6648" y="4687279"/>
        <a:ext cx="27502" cy="5500"/>
      </dsp:txXfrm>
    </dsp:sp>
    <dsp:sp modelId="{8CDA0442-750C-480E-8D77-9AED043973F1}">
      <dsp:nvSpPr>
        <dsp:cNvPr id="0" name=""/>
        <dsp:cNvSpPr/>
      </dsp:nvSpPr>
      <dsp:spPr>
        <a:xfrm>
          <a:off x="190997" y="397258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As well as about their informal relationships with other women on the ward and their own families.</a:t>
          </a:r>
          <a:endParaRPr lang="en-US" sz="1500" kern="1200"/>
        </a:p>
      </dsp:txBody>
      <dsp:txXfrm>
        <a:off x="190997" y="3972585"/>
        <a:ext cx="2391481" cy="1434889"/>
      </dsp:txXfrm>
    </dsp:sp>
    <dsp:sp modelId="{42A1FF83-9306-403F-91A8-F8DE2691B6C4}">
      <dsp:nvSpPr>
        <dsp:cNvPr id="0" name=""/>
        <dsp:cNvSpPr/>
      </dsp:nvSpPr>
      <dsp:spPr>
        <a:xfrm>
          <a:off x="3132520" y="3972585"/>
          <a:ext cx="2391481" cy="143488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85" tIns="123006" rIns="117185" bIns="123006" numCol="1" spcCol="1270" anchor="ctr" anchorCtr="0">
          <a:noAutofit/>
        </a:bodyPr>
        <a:lstStyle/>
        <a:p>
          <a:pPr marL="0" lvl="0" indent="0" algn="ctr" defTabSz="666750">
            <a:lnSpc>
              <a:spcPct val="90000"/>
            </a:lnSpc>
            <a:spcBef>
              <a:spcPct val="0"/>
            </a:spcBef>
            <a:spcAft>
              <a:spcPct val="35000"/>
            </a:spcAft>
            <a:buNone/>
          </a:pPr>
          <a:r>
            <a:rPr lang="en-GB" sz="1500" kern="1200"/>
            <a:t>Interviews were audio recorded.  </a:t>
          </a:r>
          <a:endParaRPr lang="en-US" sz="1500" kern="1200"/>
        </a:p>
      </dsp:txBody>
      <dsp:txXfrm>
        <a:off x="3132520" y="3972585"/>
        <a:ext cx="2391481" cy="14348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DB860-DAF6-4B66-9FB9-B9F2095824BE}">
      <dsp:nvSpPr>
        <dsp:cNvPr id="0" name=""/>
        <dsp:cNvSpPr/>
      </dsp:nvSpPr>
      <dsp:spPr>
        <a:xfrm>
          <a:off x="211476" y="-37316"/>
          <a:ext cx="5546744" cy="107288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10 women interviewed over course of 1.5 years of data collection in 3 cohorts out of a potential sample of 16 at any time on the ward</a:t>
          </a:r>
          <a:endParaRPr lang="en-US" sz="1700" kern="1200"/>
        </a:p>
      </dsp:txBody>
      <dsp:txXfrm>
        <a:off x="242900" y="-5892"/>
        <a:ext cx="4507715" cy="1010037"/>
      </dsp:txXfrm>
    </dsp:sp>
    <dsp:sp modelId="{19925E41-DC93-4F78-A199-5224CA6A4571}">
      <dsp:nvSpPr>
        <dsp:cNvPr id="0" name=""/>
        <dsp:cNvSpPr/>
      </dsp:nvSpPr>
      <dsp:spPr>
        <a:xfrm>
          <a:off x="445789" y="1089216"/>
          <a:ext cx="5969697" cy="9236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Full data collected for 3 women, with the remainder mostly giving 2 interviews and permission for all professional reports to be collected</a:t>
          </a:r>
          <a:endParaRPr lang="en-US" sz="1700" kern="1200"/>
        </a:p>
      </dsp:txBody>
      <dsp:txXfrm>
        <a:off x="472841" y="1116268"/>
        <a:ext cx="4869451" cy="869515"/>
      </dsp:txXfrm>
    </dsp:sp>
    <dsp:sp modelId="{5E1D0449-89FF-400B-B2AF-BC7EE0E7DDA2}">
      <dsp:nvSpPr>
        <dsp:cNvPr id="0" name=""/>
        <dsp:cNvSpPr/>
      </dsp:nvSpPr>
      <dsp:spPr>
        <a:xfrm>
          <a:off x="891578" y="2141116"/>
          <a:ext cx="5969697" cy="9236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Data reached saturation with sample</a:t>
          </a:r>
          <a:endParaRPr lang="en-US" sz="1700" kern="1200"/>
        </a:p>
      </dsp:txBody>
      <dsp:txXfrm>
        <a:off x="918630" y="2168168"/>
        <a:ext cx="4869451" cy="869515"/>
      </dsp:txXfrm>
    </dsp:sp>
    <dsp:sp modelId="{5D045386-5303-443F-855C-C5481F331A7A}">
      <dsp:nvSpPr>
        <dsp:cNvPr id="0" name=""/>
        <dsp:cNvSpPr/>
      </dsp:nvSpPr>
      <dsp:spPr>
        <a:xfrm>
          <a:off x="1337367" y="3193016"/>
          <a:ext cx="5969697" cy="9236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Difficult to engage this client group due to levels of anxiety, distress and fluctuating wellbeing / commitment to project</a:t>
          </a:r>
          <a:endParaRPr lang="en-US" sz="1700" kern="1200"/>
        </a:p>
      </dsp:txBody>
      <dsp:txXfrm>
        <a:off x="1364419" y="3220068"/>
        <a:ext cx="4869451" cy="869515"/>
      </dsp:txXfrm>
    </dsp:sp>
    <dsp:sp modelId="{B6BD77A4-E972-4599-B30C-A3766ED3550A}">
      <dsp:nvSpPr>
        <dsp:cNvPr id="0" name=""/>
        <dsp:cNvSpPr/>
      </dsp:nvSpPr>
      <dsp:spPr>
        <a:xfrm>
          <a:off x="1783156" y="4244916"/>
          <a:ext cx="5969697" cy="9236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Ongoing and dedicated support from ward staff, EbE support on ward, and EbE representing organisation has been essential</a:t>
          </a:r>
          <a:endParaRPr lang="en-US" sz="1700" kern="1200"/>
        </a:p>
      </dsp:txBody>
      <dsp:txXfrm>
        <a:off x="1810208" y="4271968"/>
        <a:ext cx="4869451" cy="869515"/>
      </dsp:txXfrm>
    </dsp:sp>
    <dsp:sp modelId="{B793446C-B844-4EFE-BA6A-F26B6D3ED355}">
      <dsp:nvSpPr>
        <dsp:cNvPr id="0" name=""/>
        <dsp:cNvSpPr/>
      </dsp:nvSpPr>
      <dsp:spPr>
        <a:xfrm>
          <a:off x="5369344" y="712071"/>
          <a:ext cx="600352" cy="60035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504423" y="712071"/>
        <a:ext cx="330194" cy="451765"/>
      </dsp:txXfrm>
    </dsp:sp>
    <dsp:sp modelId="{0C9B0437-D1DE-4CB7-A091-04B95D1B3FB4}">
      <dsp:nvSpPr>
        <dsp:cNvPr id="0" name=""/>
        <dsp:cNvSpPr/>
      </dsp:nvSpPr>
      <dsp:spPr>
        <a:xfrm>
          <a:off x="5815134" y="1763971"/>
          <a:ext cx="600352" cy="60035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950213" y="1763971"/>
        <a:ext cx="330194" cy="451765"/>
      </dsp:txXfrm>
    </dsp:sp>
    <dsp:sp modelId="{22819023-0DBA-4977-98D7-A00C8CD8374D}">
      <dsp:nvSpPr>
        <dsp:cNvPr id="0" name=""/>
        <dsp:cNvSpPr/>
      </dsp:nvSpPr>
      <dsp:spPr>
        <a:xfrm>
          <a:off x="6260923" y="2800477"/>
          <a:ext cx="600352" cy="60035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396002" y="2800477"/>
        <a:ext cx="330194" cy="451765"/>
      </dsp:txXfrm>
    </dsp:sp>
    <dsp:sp modelId="{BBD87154-FE99-4FC0-8D44-7E8276B038DA}">
      <dsp:nvSpPr>
        <dsp:cNvPr id="0" name=""/>
        <dsp:cNvSpPr/>
      </dsp:nvSpPr>
      <dsp:spPr>
        <a:xfrm>
          <a:off x="6706712" y="3862640"/>
          <a:ext cx="600352" cy="60035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841791" y="3862640"/>
        <a:ext cx="330194" cy="45176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9D06E2-86D9-4F68-8761-C8AD363F57F8}" type="datetimeFigureOut">
              <a:rPr lang="en-GB" smtClean="0"/>
              <a:t>05/09/2025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A59919-2B85-4103-8F86-F65CE189C642}" type="slidenum">
              <a:rPr lang="en-GB" smtClean="0"/>
              <a:t>‹#›</a:t>
            </a:fld>
            <a:endParaRPr lang="en-GB"/>
          </a:p>
        </p:txBody>
      </p:sp>
    </p:spTree>
    <p:extLst>
      <p:ext uri="{BB962C8B-B14F-4D97-AF65-F5344CB8AC3E}">
        <p14:creationId xmlns:p14="http://schemas.microsoft.com/office/powerpoint/2010/main" val="97954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6AFBE-F1F1-43A9-BCC6-2E62D891AB0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151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6AFBE-F1F1-43A9-BCC6-2E62D891AB0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46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9/5/2025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36613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9/5/2025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6921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9/5/2025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95234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5F4C04-DC61-644B-B83D-8676716333C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00053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063DC2BE-5F05-1E48-B5C4-218D40F550FC}"/>
              </a:ext>
            </a:extLst>
          </p:cNvPr>
          <p:cNvSpPr>
            <a:spLocks noGrp="1"/>
          </p:cNvSpPr>
          <p:nvPr>
            <p:ph idx="1"/>
          </p:nvPr>
        </p:nvSpPr>
        <p:spPr>
          <a:xfrm>
            <a:off x="838199" y="1253331"/>
            <a:ext cx="938645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Placeholder 1">
            <a:extLst>
              <a:ext uri="{FF2B5EF4-FFF2-40B4-BE49-F238E27FC236}">
                <a16:creationId xmlns:a16="http://schemas.microsoft.com/office/drawing/2014/main" id="{08F869CD-B101-A44B-93D6-F4FA962905B3}"/>
              </a:ext>
            </a:extLst>
          </p:cNvPr>
          <p:cNvSpPr>
            <a:spLocks noGrp="1"/>
          </p:cNvSpPr>
          <p:nvPr>
            <p:ph type="title" hasCustomPrompt="1"/>
          </p:nvPr>
        </p:nvSpPr>
        <p:spPr>
          <a:xfrm>
            <a:off x="838200" y="365127"/>
            <a:ext cx="9386454" cy="650874"/>
          </a:xfrm>
          <a:prstGeom prst="rect">
            <a:avLst/>
          </a:prstGeom>
        </p:spPr>
        <p:txBody>
          <a:bodyPr vert="horz" lIns="91440" tIns="45720" rIns="91440" bIns="45720" rtlCol="0" anchor="t" anchorCtr="0">
            <a:normAutofit/>
          </a:bodyPr>
          <a:lstStyle/>
          <a:p>
            <a:r>
              <a:rPr lang="en-US" dirty="0"/>
              <a:t>Table of Contents</a:t>
            </a:r>
          </a:p>
        </p:txBody>
      </p:sp>
      <p:sp>
        <p:nvSpPr>
          <p:cNvPr id="8" name="Slide Number Placeholder 5">
            <a:extLst>
              <a:ext uri="{FF2B5EF4-FFF2-40B4-BE49-F238E27FC236}">
                <a16:creationId xmlns:a16="http://schemas.microsoft.com/office/drawing/2014/main" id="{69C6596C-DF79-294C-95D2-7C39224A753A}"/>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2287521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30FB910-CFF2-8A42-8433-A5B619EEE7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Title Placeholder 1">
            <a:extLst>
              <a:ext uri="{FF2B5EF4-FFF2-40B4-BE49-F238E27FC236}">
                <a16:creationId xmlns:a16="http://schemas.microsoft.com/office/drawing/2014/main" id="{CF82A9A1-4D9C-EB4E-AA48-705E3B9D20A5}"/>
              </a:ext>
            </a:extLst>
          </p:cNvPr>
          <p:cNvSpPr>
            <a:spLocks noGrp="1"/>
          </p:cNvSpPr>
          <p:nvPr>
            <p:ph type="title" hasCustomPrompt="1"/>
          </p:nvPr>
        </p:nvSpPr>
        <p:spPr>
          <a:xfrm>
            <a:off x="838200" y="365127"/>
            <a:ext cx="10515600" cy="650874"/>
          </a:xfrm>
          <a:prstGeom prst="rect">
            <a:avLst/>
          </a:prstGeom>
        </p:spPr>
        <p:txBody>
          <a:bodyPr vert="horz" lIns="91440" tIns="45720" rIns="91440" bIns="45720" rtlCol="0" anchor="t" anchorCtr="0">
            <a:normAutofit/>
          </a:bodyPr>
          <a:lstStyle>
            <a:lvl1pPr>
              <a:defRPr>
                <a:solidFill>
                  <a:schemeClr val="bg1"/>
                </a:solidFill>
              </a:defRPr>
            </a:lvl1pPr>
          </a:lstStyle>
          <a:p>
            <a:r>
              <a:rPr lang="en-US" dirty="0"/>
              <a:t>Click to Edit Master Title</a:t>
            </a:r>
          </a:p>
        </p:txBody>
      </p:sp>
      <p:sp>
        <p:nvSpPr>
          <p:cNvPr id="15" name="Text Placeholder 2">
            <a:extLst>
              <a:ext uri="{FF2B5EF4-FFF2-40B4-BE49-F238E27FC236}">
                <a16:creationId xmlns:a16="http://schemas.microsoft.com/office/drawing/2014/main" id="{8ED875DE-E38E-7F46-8F46-906D2DD8FEBC}"/>
              </a:ext>
            </a:extLst>
          </p:cNvPr>
          <p:cNvSpPr>
            <a:spLocks noGrp="1"/>
          </p:cNvSpPr>
          <p:nvPr>
            <p:ph idx="1"/>
          </p:nvPr>
        </p:nvSpPr>
        <p:spPr>
          <a:xfrm>
            <a:off x="838200" y="1253331"/>
            <a:ext cx="10515600" cy="4351338"/>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ound Single Corner Rectangle 9">
            <a:extLst>
              <a:ext uri="{FF2B5EF4-FFF2-40B4-BE49-F238E27FC236}">
                <a16:creationId xmlns:a16="http://schemas.microsoft.com/office/drawing/2014/main" id="{5C475236-3F82-2145-B0ED-366F67547B08}"/>
              </a:ext>
            </a:extLst>
          </p:cNvPr>
          <p:cNvSpPr/>
          <p:nvPr userDrawn="1"/>
        </p:nvSpPr>
        <p:spPr>
          <a:xfrm flipH="1">
            <a:off x="9984608" y="6231133"/>
            <a:ext cx="1377166" cy="626868"/>
          </a:xfrm>
          <a:prstGeom prst="round1Rect">
            <a:avLst>
              <a:gd name="adj" fmla="val 50000"/>
            </a:avLst>
          </a:prstGeom>
          <a:solidFill>
            <a:srgbClr val="006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4EA32B18-3384-2B4D-9DF1-06E720B966B6}"/>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
        <p:nvSpPr>
          <p:cNvPr id="12" name="Round Single Corner Rectangle 11">
            <a:extLst>
              <a:ext uri="{FF2B5EF4-FFF2-40B4-BE49-F238E27FC236}">
                <a16:creationId xmlns:a16="http://schemas.microsoft.com/office/drawing/2014/main" id="{950AA7A2-6C17-804B-AA97-5644258F7AAE}"/>
              </a:ext>
            </a:extLst>
          </p:cNvPr>
          <p:cNvSpPr/>
          <p:nvPr userDrawn="1"/>
        </p:nvSpPr>
        <p:spPr>
          <a:xfrm flipH="1">
            <a:off x="10814834" y="6077415"/>
            <a:ext cx="1377166" cy="780585"/>
          </a:xfrm>
          <a:prstGeom prst="round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8A13C02-2841-4645-8A0D-BB9BD262350B}"/>
              </a:ext>
            </a:extLst>
          </p:cNvPr>
          <p:cNvPicPr>
            <a:picLocks noChangeAspect="1"/>
          </p:cNvPicPr>
          <p:nvPr userDrawn="1"/>
        </p:nvPicPr>
        <p:blipFill>
          <a:blip r:embed="rId3"/>
          <a:stretch>
            <a:fillRect/>
          </a:stretch>
        </p:blipFill>
        <p:spPr>
          <a:xfrm>
            <a:off x="10985892" y="6261332"/>
            <a:ext cx="1035050" cy="412750"/>
          </a:xfrm>
          <a:prstGeom prst="rect">
            <a:avLst/>
          </a:prstGeom>
        </p:spPr>
      </p:pic>
    </p:spTree>
    <p:extLst>
      <p:ext uri="{BB962C8B-B14F-4D97-AF65-F5344CB8AC3E}">
        <p14:creationId xmlns:p14="http://schemas.microsoft.com/office/powerpoint/2010/main" val="2861095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118FD8-6A9E-5A46-94C9-688277E50E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Title Placeholder 1">
            <a:extLst>
              <a:ext uri="{FF2B5EF4-FFF2-40B4-BE49-F238E27FC236}">
                <a16:creationId xmlns:a16="http://schemas.microsoft.com/office/drawing/2014/main" id="{CF82A9A1-4D9C-EB4E-AA48-705E3B9D20A5}"/>
              </a:ext>
            </a:extLst>
          </p:cNvPr>
          <p:cNvSpPr>
            <a:spLocks noGrp="1"/>
          </p:cNvSpPr>
          <p:nvPr>
            <p:ph type="title" hasCustomPrompt="1"/>
          </p:nvPr>
        </p:nvSpPr>
        <p:spPr>
          <a:xfrm>
            <a:off x="838200" y="365127"/>
            <a:ext cx="6070600" cy="1204594"/>
          </a:xfrm>
          <a:prstGeom prst="rect">
            <a:avLst/>
          </a:prstGeom>
        </p:spPr>
        <p:txBody>
          <a:bodyPr vert="horz" lIns="91440" tIns="45720" rIns="91440" bIns="45720" rtlCol="0" anchor="t" anchorCtr="0">
            <a:normAutofit/>
          </a:bodyPr>
          <a:lstStyle>
            <a:lvl1pPr>
              <a:defRPr>
                <a:solidFill>
                  <a:schemeClr val="bg1"/>
                </a:solidFill>
              </a:defRPr>
            </a:lvl1pPr>
          </a:lstStyle>
          <a:p>
            <a:r>
              <a:rPr lang="en-US" dirty="0"/>
              <a:t>Click to Edit </a:t>
            </a:r>
            <a:br>
              <a:rPr lang="en-US" dirty="0"/>
            </a:br>
            <a:r>
              <a:rPr lang="en-US" dirty="0"/>
              <a:t>Master Title</a:t>
            </a:r>
          </a:p>
        </p:txBody>
      </p:sp>
      <p:sp>
        <p:nvSpPr>
          <p:cNvPr id="15" name="Text Placeholder 2">
            <a:extLst>
              <a:ext uri="{FF2B5EF4-FFF2-40B4-BE49-F238E27FC236}">
                <a16:creationId xmlns:a16="http://schemas.microsoft.com/office/drawing/2014/main" id="{8ED875DE-E38E-7F46-8F46-906D2DD8FEBC}"/>
              </a:ext>
            </a:extLst>
          </p:cNvPr>
          <p:cNvSpPr>
            <a:spLocks noGrp="1"/>
          </p:cNvSpPr>
          <p:nvPr>
            <p:ph idx="1"/>
          </p:nvPr>
        </p:nvSpPr>
        <p:spPr>
          <a:xfrm>
            <a:off x="838200" y="1817184"/>
            <a:ext cx="6070600" cy="354729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ound Single Corner Rectangle 10">
            <a:extLst>
              <a:ext uri="{FF2B5EF4-FFF2-40B4-BE49-F238E27FC236}">
                <a16:creationId xmlns:a16="http://schemas.microsoft.com/office/drawing/2014/main" id="{CED186A1-BD75-824E-AED0-61F6684140E0}"/>
              </a:ext>
            </a:extLst>
          </p:cNvPr>
          <p:cNvSpPr/>
          <p:nvPr userDrawn="1"/>
        </p:nvSpPr>
        <p:spPr>
          <a:xfrm flipH="1">
            <a:off x="9984608" y="6231133"/>
            <a:ext cx="1377166" cy="626868"/>
          </a:xfrm>
          <a:prstGeom prst="round1Rect">
            <a:avLst>
              <a:gd name="adj" fmla="val 50000"/>
            </a:avLst>
          </a:prstGeom>
          <a:solidFill>
            <a:srgbClr val="006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7B8F532D-B3B9-304B-93C9-88BD169FB9ED}"/>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
        <p:nvSpPr>
          <p:cNvPr id="13" name="Round Single Corner Rectangle 12">
            <a:extLst>
              <a:ext uri="{FF2B5EF4-FFF2-40B4-BE49-F238E27FC236}">
                <a16:creationId xmlns:a16="http://schemas.microsoft.com/office/drawing/2014/main" id="{3FDE5B62-76A5-B04C-B3BE-65CF90BA1B68}"/>
              </a:ext>
            </a:extLst>
          </p:cNvPr>
          <p:cNvSpPr/>
          <p:nvPr userDrawn="1"/>
        </p:nvSpPr>
        <p:spPr>
          <a:xfrm flipH="1">
            <a:off x="10814834" y="6077415"/>
            <a:ext cx="1377166" cy="780585"/>
          </a:xfrm>
          <a:prstGeom prst="round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96888DC-7A4A-A942-A086-F7C61936CC8E}"/>
              </a:ext>
            </a:extLst>
          </p:cNvPr>
          <p:cNvPicPr>
            <a:picLocks noChangeAspect="1"/>
          </p:cNvPicPr>
          <p:nvPr userDrawn="1"/>
        </p:nvPicPr>
        <p:blipFill>
          <a:blip r:embed="rId3"/>
          <a:stretch>
            <a:fillRect/>
          </a:stretch>
        </p:blipFill>
        <p:spPr>
          <a:xfrm>
            <a:off x="10985892" y="6261332"/>
            <a:ext cx="1035050" cy="412750"/>
          </a:xfrm>
          <a:prstGeom prst="rect">
            <a:avLst/>
          </a:prstGeom>
        </p:spPr>
      </p:pic>
    </p:spTree>
    <p:extLst>
      <p:ext uri="{BB962C8B-B14F-4D97-AF65-F5344CB8AC3E}">
        <p14:creationId xmlns:p14="http://schemas.microsoft.com/office/powerpoint/2010/main" val="2006526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253331"/>
            <a:ext cx="5181600" cy="4351338"/>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253331"/>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a:extLst>
              <a:ext uri="{FF2B5EF4-FFF2-40B4-BE49-F238E27FC236}">
                <a16:creationId xmlns:a16="http://schemas.microsoft.com/office/drawing/2014/main" id="{6BF7574F-7B97-2445-99F1-832C5EA461DA}"/>
              </a:ext>
            </a:extLst>
          </p:cNvPr>
          <p:cNvSpPr>
            <a:spLocks noGrp="1"/>
          </p:cNvSpPr>
          <p:nvPr>
            <p:ph type="title" hasCustomPrompt="1"/>
          </p:nvPr>
        </p:nvSpPr>
        <p:spPr>
          <a:xfrm>
            <a:off x="838200" y="365127"/>
            <a:ext cx="10515600" cy="650874"/>
          </a:xfrm>
          <a:prstGeom prst="rect">
            <a:avLst/>
          </a:prstGeom>
        </p:spPr>
        <p:txBody>
          <a:bodyPr vert="horz" lIns="91440" tIns="45720" rIns="91440" bIns="45720" rtlCol="0" anchor="t" anchorCtr="0">
            <a:normAutofit/>
          </a:bodyPr>
          <a:lstStyle/>
          <a:p>
            <a:r>
              <a:rPr lang="en-US" dirty="0"/>
              <a:t>Click to Edit Master Title</a:t>
            </a:r>
          </a:p>
        </p:txBody>
      </p:sp>
      <p:sp>
        <p:nvSpPr>
          <p:cNvPr id="9" name="Slide Number Placeholder 5">
            <a:extLst>
              <a:ext uri="{FF2B5EF4-FFF2-40B4-BE49-F238E27FC236}">
                <a16:creationId xmlns:a16="http://schemas.microsoft.com/office/drawing/2014/main" id="{18308297-ADA7-3A48-844B-01B0E396FDAE}"/>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3184455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253332"/>
            <a:ext cx="5157787" cy="497977"/>
          </a:xfrm>
          <a:prstGeom prst="rect">
            <a:avLst/>
          </a:prstGeo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9" y="1988638"/>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253332"/>
            <a:ext cx="5183188" cy="497977"/>
          </a:xfrm>
          <a:prstGeom prst="rect">
            <a:avLst/>
          </a:prstGeo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1" y="1988638"/>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a:extLst>
              <a:ext uri="{FF2B5EF4-FFF2-40B4-BE49-F238E27FC236}">
                <a16:creationId xmlns:a16="http://schemas.microsoft.com/office/drawing/2014/main" id="{7685D658-13C5-0746-AF17-B55E7B1B01E1}"/>
              </a:ext>
            </a:extLst>
          </p:cNvPr>
          <p:cNvSpPr>
            <a:spLocks noGrp="1"/>
          </p:cNvSpPr>
          <p:nvPr>
            <p:ph type="title" hasCustomPrompt="1"/>
          </p:nvPr>
        </p:nvSpPr>
        <p:spPr>
          <a:xfrm>
            <a:off x="838200" y="365127"/>
            <a:ext cx="10515600" cy="650874"/>
          </a:xfrm>
          <a:prstGeom prst="rect">
            <a:avLst/>
          </a:prstGeom>
        </p:spPr>
        <p:txBody>
          <a:bodyPr vert="horz" lIns="91440" tIns="45720" rIns="91440" bIns="45720" rtlCol="0" anchor="t" anchorCtr="0">
            <a:normAutofit/>
          </a:bodyPr>
          <a:lstStyle>
            <a:lvl1pPr>
              <a:defRPr/>
            </a:lvl1pPr>
          </a:lstStyle>
          <a:p>
            <a:r>
              <a:rPr lang="en-US" dirty="0"/>
              <a:t>Click to Edit Master Title</a:t>
            </a:r>
          </a:p>
        </p:txBody>
      </p:sp>
      <p:sp>
        <p:nvSpPr>
          <p:cNvPr id="12" name="Slide Number Placeholder 5">
            <a:extLst>
              <a:ext uri="{FF2B5EF4-FFF2-40B4-BE49-F238E27FC236}">
                <a16:creationId xmlns:a16="http://schemas.microsoft.com/office/drawing/2014/main" id="{FEBE44B1-739A-A54A-8F5C-42CBDD07C239}"/>
              </a:ext>
            </a:extLst>
          </p:cNvPr>
          <p:cNvSpPr>
            <a:spLocks noGrp="1"/>
          </p:cNvSpPr>
          <p:nvPr>
            <p:ph type="sldNum" sz="quarter" idx="10"/>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1144851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580271"/>
          </a:xfrm>
          <a:prstGeom prst="rect">
            <a:avLst/>
          </a:prstGeom>
        </p:spPr>
        <p:txBody>
          <a:bodyPr/>
          <a:lstStyle>
            <a:lvl1pPr>
              <a:defRPr/>
            </a:lvl1pPr>
          </a:lstStyle>
          <a:p>
            <a:r>
              <a:rPr lang="en-US" dirty="0"/>
              <a:t>Click to Edit Master Title</a:t>
            </a:r>
          </a:p>
        </p:txBody>
      </p:sp>
      <p:sp>
        <p:nvSpPr>
          <p:cNvPr id="6" name="Slide Number Placeholder 5">
            <a:extLst>
              <a:ext uri="{FF2B5EF4-FFF2-40B4-BE49-F238E27FC236}">
                <a16:creationId xmlns:a16="http://schemas.microsoft.com/office/drawing/2014/main" id="{4ECD5EB2-C442-3447-A85C-2009082C255D}"/>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1049338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419324-1E09-5247-BFD9-C5952D8766B0}"/>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2310418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9/5/2025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29606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253331"/>
            <a:ext cx="6172200" cy="428022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1253332"/>
            <a:ext cx="3932237" cy="428816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Title Placeholder 1">
            <a:extLst>
              <a:ext uri="{FF2B5EF4-FFF2-40B4-BE49-F238E27FC236}">
                <a16:creationId xmlns:a16="http://schemas.microsoft.com/office/drawing/2014/main" id="{AA64DAB7-2BD6-9A4D-B5AE-7E821AF55826}"/>
              </a:ext>
            </a:extLst>
          </p:cNvPr>
          <p:cNvSpPr>
            <a:spLocks noGrp="1"/>
          </p:cNvSpPr>
          <p:nvPr>
            <p:ph type="title" hasCustomPrompt="1"/>
          </p:nvPr>
        </p:nvSpPr>
        <p:spPr>
          <a:xfrm>
            <a:off x="838200" y="365127"/>
            <a:ext cx="10515600" cy="650874"/>
          </a:xfrm>
          <a:prstGeom prst="rect">
            <a:avLst/>
          </a:prstGeom>
        </p:spPr>
        <p:txBody>
          <a:bodyPr vert="horz" lIns="91440" tIns="45720" rIns="91440" bIns="45720" rtlCol="0" anchor="t" anchorCtr="0">
            <a:normAutofit/>
          </a:bodyPr>
          <a:lstStyle>
            <a:lvl1pPr>
              <a:defRPr/>
            </a:lvl1pPr>
          </a:lstStyle>
          <a:p>
            <a:r>
              <a:rPr lang="en-US" dirty="0"/>
              <a:t>Click to Edit Master Title</a:t>
            </a:r>
          </a:p>
        </p:txBody>
      </p:sp>
      <p:sp>
        <p:nvSpPr>
          <p:cNvPr id="10" name="Slide Number Placeholder 5">
            <a:extLst>
              <a:ext uri="{FF2B5EF4-FFF2-40B4-BE49-F238E27FC236}">
                <a16:creationId xmlns:a16="http://schemas.microsoft.com/office/drawing/2014/main" id="{4F9EE8AF-30B2-754E-99A7-BEC222B6A759}"/>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Tree>
    <p:extLst>
      <p:ext uri="{BB962C8B-B14F-4D97-AF65-F5344CB8AC3E}">
        <p14:creationId xmlns:p14="http://schemas.microsoft.com/office/powerpoint/2010/main" val="13552913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264226-47A2-3148-9E12-1989A1E707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987530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l">
              <a:lnSpc>
                <a:spcPct val="100000"/>
              </a:lnSpc>
              <a:defRPr sz="6000" b="0" i="0"/>
            </a:lvl1pPr>
          </a:lstStyle>
          <a:p>
            <a:r>
              <a:rPr lang="en-US"/>
              <a:t>Click to edit Master title style</a:t>
            </a:r>
            <a:endParaRPr lang="en-GB" dirty="0"/>
          </a:p>
        </p:txBody>
      </p:sp>
      <p:sp>
        <p:nvSpPr>
          <p:cNvPr id="6" name="Slide Number Placeholder 5"/>
          <p:cNvSpPr>
            <a:spLocks noGrp="1"/>
          </p:cNvSpPr>
          <p:nvPr>
            <p:ph type="sldNum" sz="quarter" idx="12"/>
          </p:nvPr>
        </p:nvSpPr>
        <p:spPr>
          <a:xfrm>
            <a:off x="9534159" y="6356356"/>
            <a:ext cx="1165980" cy="365125"/>
          </a:xfrm>
        </p:spPr>
        <p:txBody>
          <a:bodyPr/>
          <a:lstStyle/>
          <a:p>
            <a:fld id="{62EB5621-A25D-4A13-8CCD-BA9CB3FA6369}" type="slidenum">
              <a:rPr lang="en-GB" smtClean="0"/>
              <a:t>‹#›</a:t>
            </a:fld>
            <a:endParaRPr lang="en-GB"/>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b="0"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
        <p:nvSpPr>
          <p:cNvPr id="5" name="Footer Placeholder 4"/>
          <p:cNvSpPr>
            <a:spLocks noGrp="1"/>
          </p:cNvSpPr>
          <p:nvPr>
            <p:ph type="ftr" sz="quarter" idx="11"/>
          </p:nvPr>
        </p:nvSpPr>
        <p:spPr>
          <a:xfrm>
            <a:off x="5252547" y="6356356"/>
            <a:ext cx="4114800" cy="365125"/>
          </a:xfrm>
        </p:spPr>
        <p:txBody>
          <a:bodyPr/>
          <a:lstStyle/>
          <a:p>
            <a:endParaRPr lang="en-GB" dirty="0"/>
          </a:p>
        </p:txBody>
      </p:sp>
      <p:sp>
        <p:nvSpPr>
          <p:cNvPr id="4" name="Date Placeholder 3"/>
          <p:cNvSpPr>
            <a:spLocks noGrp="1"/>
          </p:cNvSpPr>
          <p:nvPr>
            <p:ph type="dt" sz="half" idx="10"/>
          </p:nvPr>
        </p:nvSpPr>
        <p:spPr>
          <a:xfrm>
            <a:off x="3809931" y="6356356"/>
            <a:ext cx="1330927" cy="365125"/>
          </a:xfrm>
        </p:spPr>
        <p:txBody>
          <a:bodyPr/>
          <a:lstStyle/>
          <a:p>
            <a:fld id="{D01C7515-C9A3-4C63-88C2-140514F5C795}" type="datetime1">
              <a:rPr lang="en-GB" smtClean="0"/>
              <a:t>05/09/2025</a:t>
            </a:fld>
            <a:endParaRPr lang="en-GB" dirty="0"/>
          </a:p>
        </p:txBody>
      </p:sp>
    </p:spTree>
    <p:extLst>
      <p:ext uri="{BB962C8B-B14F-4D97-AF65-F5344CB8AC3E}">
        <p14:creationId xmlns:p14="http://schemas.microsoft.com/office/powerpoint/2010/main" val="2543155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vl1pPr>
          </a:lstStyle>
          <a:p>
            <a:r>
              <a:rPr lang="en-US"/>
              <a:t>Click to edit Master title style</a:t>
            </a:r>
            <a:endParaRPr lang="en-GB" dirty="0"/>
          </a:p>
        </p:txBody>
      </p:sp>
      <p:sp>
        <p:nvSpPr>
          <p:cNvPr id="3" name="Content Placeholder 2"/>
          <p:cNvSpPr>
            <a:spLocks noGrp="1"/>
          </p:cNvSpPr>
          <p:nvPr>
            <p:ph idx="1"/>
          </p:nvPr>
        </p:nvSpPr>
        <p:spPr/>
        <p:txBody>
          <a:bodyPr/>
          <a:lstStyle>
            <a:lvl1pPr>
              <a:lnSpc>
                <a:spcPct val="100000"/>
              </a:lnSpc>
              <a:defRPr b="0" i="0"/>
            </a:lvl1pPr>
            <a:lvl2pPr>
              <a:lnSpc>
                <a:spcPct val="100000"/>
              </a:lnSpc>
              <a:defRPr b="0" i="0"/>
            </a:lvl2pPr>
            <a:lvl3pPr>
              <a:lnSpc>
                <a:spcPct val="100000"/>
              </a:lnSpc>
              <a:defRPr b="0" i="0"/>
            </a:lvl3pPr>
            <a:lvl4pPr>
              <a:lnSpc>
                <a:spcPct val="100000"/>
              </a:lnSpc>
              <a:defRPr b="0" i="0"/>
            </a:lvl4pPr>
            <a:lvl5pPr>
              <a:lnSpc>
                <a:spcPct val="100000"/>
              </a:lnSpc>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
        <p:nvSpPr>
          <p:cNvPr id="5" name="Footer Placeholder 4"/>
          <p:cNvSpPr>
            <a:spLocks noGrp="1"/>
          </p:cNvSpPr>
          <p:nvPr>
            <p:ph type="ftr" sz="quarter" idx="11"/>
          </p:nvPr>
        </p:nvSpPr>
        <p:spPr/>
        <p:txBody>
          <a:bodyPr/>
          <a:lstStyle/>
          <a:p>
            <a:endParaRPr lang="en-GB"/>
          </a:p>
        </p:txBody>
      </p:sp>
      <p:sp>
        <p:nvSpPr>
          <p:cNvPr id="4" name="Date Placeholder 3"/>
          <p:cNvSpPr>
            <a:spLocks noGrp="1"/>
          </p:cNvSpPr>
          <p:nvPr>
            <p:ph type="dt" sz="half" idx="10"/>
          </p:nvPr>
        </p:nvSpPr>
        <p:spPr/>
        <p:txBody>
          <a:bodyPr/>
          <a:lstStyle/>
          <a:p>
            <a:fld id="{B4062E62-4D28-4BBE-B927-5264F7D72C76}" type="datetime1">
              <a:rPr lang="en-GB" smtClean="0"/>
              <a:t>05/09/2025</a:t>
            </a:fld>
            <a:endParaRPr lang="en-GB"/>
          </a:p>
        </p:txBody>
      </p:sp>
    </p:spTree>
    <p:extLst>
      <p:ext uri="{BB962C8B-B14F-4D97-AF65-F5344CB8AC3E}">
        <p14:creationId xmlns:p14="http://schemas.microsoft.com/office/powerpoint/2010/main" val="1715827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b="0" i="0"/>
            </a:lvl1pPr>
          </a:lstStyle>
          <a:p>
            <a:r>
              <a:rPr lang="en-US"/>
              <a:t>Click to edit Master title style</a:t>
            </a:r>
            <a:endParaRPr lang="en-GB"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b="0" i="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
        <p:nvSpPr>
          <p:cNvPr id="5" name="Footer Placeholder 4"/>
          <p:cNvSpPr>
            <a:spLocks noGrp="1"/>
          </p:cNvSpPr>
          <p:nvPr>
            <p:ph type="ftr" sz="quarter" idx="11"/>
          </p:nvPr>
        </p:nvSpPr>
        <p:spPr/>
        <p:txBody>
          <a:bodyPr/>
          <a:lstStyle/>
          <a:p>
            <a:endParaRPr lang="en-GB"/>
          </a:p>
        </p:txBody>
      </p:sp>
      <p:sp>
        <p:nvSpPr>
          <p:cNvPr id="4" name="Date Placeholder 3"/>
          <p:cNvSpPr>
            <a:spLocks noGrp="1"/>
          </p:cNvSpPr>
          <p:nvPr>
            <p:ph type="dt" sz="half" idx="10"/>
          </p:nvPr>
        </p:nvSpPr>
        <p:spPr/>
        <p:txBody>
          <a:bodyPr/>
          <a:lstStyle/>
          <a:p>
            <a:fld id="{C3E43FEB-8E21-4CA9-9977-FFE31D30815A}" type="datetime1">
              <a:rPr lang="en-GB" smtClean="0"/>
              <a:t>05/09/2025</a:t>
            </a:fld>
            <a:endParaRPr lang="en-GB"/>
          </a:p>
        </p:txBody>
      </p:sp>
    </p:spTree>
    <p:extLst>
      <p:ext uri="{BB962C8B-B14F-4D97-AF65-F5344CB8AC3E}">
        <p14:creationId xmlns:p14="http://schemas.microsoft.com/office/powerpoint/2010/main" val="291414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69524"/>
            <a:ext cx="10515600" cy="756107"/>
          </a:xfrm>
        </p:spPr>
        <p:txBody>
          <a:bodyPr/>
          <a:lstStyle>
            <a:lvl1pPr>
              <a:defRPr b="0" i="0"/>
            </a:lvl1pPr>
          </a:lstStyle>
          <a:p>
            <a:r>
              <a:rPr lang="en-US"/>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
        <p:nvSpPr>
          <p:cNvPr id="6" name="Footer Placeholder 5"/>
          <p:cNvSpPr>
            <a:spLocks noGrp="1"/>
          </p:cNvSpPr>
          <p:nvPr>
            <p:ph type="ftr" sz="quarter" idx="11"/>
          </p:nvPr>
        </p:nvSpPr>
        <p:spPr/>
        <p:txBody>
          <a:bodyPr/>
          <a:lstStyle/>
          <a:p>
            <a:endParaRPr lang="en-GB"/>
          </a:p>
        </p:txBody>
      </p:sp>
      <p:sp>
        <p:nvSpPr>
          <p:cNvPr id="5" name="Date Placeholder 4"/>
          <p:cNvSpPr>
            <a:spLocks noGrp="1"/>
          </p:cNvSpPr>
          <p:nvPr>
            <p:ph type="dt" sz="half" idx="10"/>
          </p:nvPr>
        </p:nvSpPr>
        <p:spPr/>
        <p:txBody>
          <a:bodyPr/>
          <a:lstStyle/>
          <a:p>
            <a:fld id="{5BE5FE14-14AF-4E46-B5F3-181687C827D8}" type="datetime1">
              <a:rPr lang="en-GB" smtClean="0"/>
              <a:t>05/09/2025</a:t>
            </a:fld>
            <a:endParaRPr lang="en-GB"/>
          </a:p>
        </p:txBody>
      </p:sp>
    </p:spTree>
    <p:extLst>
      <p:ext uri="{BB962C8B-B14F-4D97-AF65-F5344CB8AC3E}">
        <p14:creationId xmlns:p14="http://schemas.microsoft.com/office/powerpoint/2010/main" val="1681888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20539"/>
            <a:ext cx="10515600" cy="670155"/>
          </a:xfrm>
        </p:spPr>
        <p:txBody>
          <a:bodyPr/>
          <a:lstStyle>
            <a:lvl1pPr>
              <a:defRPr b="0" i="0"/>
            </a:lvl1pPr>
          </a:lstStyle>
          <a:p>
            <a:r>
              <a:rPr lang="en-US"/>
              <a:t>Click to edit Master title style</a:t>
            </a:r>
            <a:endParaRPr lang="en-GB" dirty="0"/>
          </a:p>
        </p:txBody>
      </p:sp>
      <p:sp>
        <p:nvSpPr>
          <p:cNvPr id="3" name="Text Placeholder 2"/>
          <p:cNvSpPr>
            <a:spLocks noGrp="1"/>
          </p:cNvSpPr>
          <p:nvPr>
            <p:ph type="body" idx="1"/>
          </p:nvPr>
        </p:nvSpPr>
        <p:spPr>
          <a:xfrm>
            <a:off x="839789" y="1690693"/>
            <a:ext cx="5157787" cy="814387"/>
          </a:xfrm>
        </p:spPr>
        <p:txBody>
          <a:bodyPr anchor="b"/>
          <a:lstStyle>
            <a:lvl1pPr marL="0" indent="0">
              <a:buNone/>
              <a:defRPr sz="2400" b="0" i="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3" y="1690687"/>
            <a:ext cx="5183188" cy="814388"/>
          </a:xfrm>
        </p:spPr>
        <p:txBody>
          <a:bodyPr anchor="b"/>
          <a:lstStyle>
            <a:lvl1pPr marL="0" indent="0">
              <a:buNone/>
              <a:defRPr sz="2400" b="0" i="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62EB5621-A25D-4A13-8CCD-BA9CB3FA6369}" type="slidenum">
              <a:rPr lang="en-GB" smtClean="0"/>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5A1D9297-3C46-4C89-940C-A22146C70404}" type="datetime1">
              <a:rPr lang="en-GB" smtClean="0"/>
              <a:t>05/09/2025</a:t>
            </a:fld>
            <a:endParaRPr lang="en-GB"/>
          </a:p>
        </p:txBody>
      </p:sp>
    </p:spTree>
    <p:extLst>
      <p:ext uri="{BB962C8B-B14F-4D97-AF65-F5344CB8AC3E}">
        <p14:creationId xmlns:p14="http://schemas.microsoft.com/office/powerpoint/2010/main" val="943780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62EB5621-A25D-4A13-8CCD-BA9CB3FA6369}" type="slidenum">
              <a:rPr lang="en-GB" smtClean="0"/>
              <a:t>‹#›</a:t>
            </a:fld>
            <a:endParaRPr lang="en-GB"/>
          </a:p>
        </p:txBody>
      </p:sp>
      <p:sp>
        <p:nvSpPr>
          <p:cNvPr id="4" name="Footer Placeholder 3"/>
          <p:cNvSpPr>
            <a:spLocks noGrp="1"/>
          </p:cNvSpPr>
          <p:nvPr>
            <p:ph type="ftr" sz="quarter" idx="11"/>
          </p:nvPr>
        </p:nvSpPr>
        <p:spPr/>
        <p:txBody>
          <a:bodyPr/>
          <a:lstStyle/>
          <a:p>
            <a:endParaRPr lang="en-GB"/>
          </a:p>
        </p:txBody>
      </p:sp>
      <p:sp>
        <p:nvSpPr>
          <p:cNvPr id="3" name="Date Placeholder 2"/>
          <p:cNvSpPr>
            <a:spLocks noGrp="1"/>
          </p:cNvSpPr>
          <p:nvPr>
            <p:ph type="dt" sz="half" idx="10"/>
          </p:nvPr>
        </p:nvSpPr>
        <p:spPr/>
        <p:txBody>
          <a:bodyPr/>
          <a:lstStyle/>
          <a:p>
            <a:fld id="{B9359B98-DFEA-44B7-AE22-A78E283C40E7}" type="datetime1">
              <a:rPr lang="en-GB" smtClean="0"/>
              <a:t>05/09/2025</a:t>
            </a:fld>
            <a:endParaRPr lang="en-GB"/>
          </a:p>
        </p:txBody>
      </p:sp>
    </p:spTree>
    <p:extLst>
      <p:ext uri="{BB962C8B-B14F-4D97-AF65-F5344CB8AC3E}">
        <p14:creationId xmlns:p14="http://schemas.microsoft.com/office/powerpoint/2010/main" val="4078968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2EB5621-A25D-4A13-8CCD-BA9CB3FA6369}" type="slidenum">
              <a:rPr lang="en-GB" smtClean="0"/>
              <a:t>‹#›</a:t>
            </a:fld>
            <a:endParaRPr lang="en-GB"/>
          </a:p>
        </p:txBody>
      </p:sp>
      <p:sp>
        <p:nvSpPr>
          <p:cNvPr id="3" name="Footer Placeholder 2"/>
          <p:cNvSpPr>
            <a:spLocks noGrp="1"/>
          </p:cNvSpPr>
          <p:nvPr>
            <p:ph type="ftr" sz="quarter" idx="11"/>
          </p:nvPr>
        </p:nvSpPr>
        <p:spPr/>
        <p:txBody>
          <a:bodyPr/>
          <a:lstStyle/>
          <a:p>
            <a:endParaRPr lang="en-GB"/>
          </a:p>
        </p:txBody>
      </p:sp>
      <p:sp>
        <p:nvSpPr>
          <p:cNvPr id="2" name="Date Placeholder 1"/>
          <p:cNvSpPr>
            <a:spLocks noGrp="1"/>
          </p:cNvSpPr>
          <p:nvPr>
            <p:ph type="dt" sz="half" idx="10"/>
          </p:nvPr>
        </p:nvSpPr>
        <p:spPr/>
        <p:txBody>
          <a:bodyPr/>
          <a:lstStyle/>
          <a:p>
            <a:fld id="{FC406C1A-A3DC-4892-831C-4308253BB9BC}" type="datetime1">
              <a:rPr lang="en-GB" smtClean="0"/>
              <a:t>05/09/2025</a:t>
            </a:fld>
            <a:endParaRPr lang="en-GB"/>
          </a:p>
        </p:txBody>
      </p:sp>
    </p:spTree>
    <p:extLst>
      <p:ext uri="{BB962C8B-B14F-4D97-AF65-F5344CB8AC3E}">
        <p14:creationId xmlns:p14="http://schemas.microsoft.com/office/powerpoint/2010/main" val="1457079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34836"/>
            <a:ext cx="3932237" cy="922564"/>
          </a:xfrm>
        </p:spPr>
        <p:txBody>
          <a:bodyPr anchor="b"/>
          <a:lstStyle>
            <a:lvl1pPr>
              <a:defRPr sz="3200" b="0" i="0"/>
            </a:lvl1pPr>
          </a:lstStyle>
          <a:p>
            <a:r>
              <a:rPr lang="en-US"/>
              <a:t>Click to edit Master title style</a:t>
            </a:r>
            <a:endParaRPr lang="en-GB" dirty="0"/>
          </a:p>
        </p:txBody>
      </p:sp>
      <p:sp>
        <p:nvSpPr>
          <p:cNvPr id="3" name="Content Placeholder 2"/>
          <p:cNvSpPr>
            <a:spLocks noGrp="1"/>
          </p:cNvSpPr>
          <p:nvPr>
            <p:ph idx="1"/>
          </p:nvPr>
        </p:nvSpPr>
        <p:spPr>
          <a:xfrm>
            <a:off x="5183188" y="1134839"/>
            <a:ext cx="6172200" cy="4726217"/>
          </a:xfrm>
        </p:spPr>
        <p:txBody>
          <a:bodyPr/>
          <a:lstStyle>
            <a:lvl1pPr>
              <a:defRPr sz="3200" b="0" i="0"/>
            </a:lvl1pPr>
            <a:lvl2pPr>
              <a:defRPr sz="2800" b="0" i="0"/>
            </a:lvl2pPr>
            <a:lvl3pPr>
              <a:defRPr sz="2400" b="0" i="0"/>
            </a:lvl3pPr>
            <a:lvl4pPr>
              <a:defRPr sz="2000" b="0" i="0"/>
            </a:lvl4pPr>
            <a:lvl5pPr>
              <a:defRPr sz="2000" b="0" i="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22EE7A-6962-4A2A-A3B7-1D80BAC55E2A}" type="datetime1">
              <a:rPr lang="en-GB" smtClean="0"/>
              <a:t>05/09/2025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4227726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9/5/2025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483790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vl1pPr>
          </a:lstStyle>
          <a:p>
            <a:r>
              <a:rPr lang="en-US"/>
              <a:t>Click to edit Master title style</a:t>
            </a:r>
            <a:endParaRPr lang="en-GB" dirty="0"/>
          </a:p>
        </p:txBody>
      </p:sp>
      <p:sp>
        <p:nvSpPr>
          <p:cNvPr id="3" name="Picture Placeholder 2"/>
          <p:cNvSpPr>
            <a:spLocks noGrp="1"/>
          </p:cNvSpPr>
          <p:nvPr>
            <p:ph type="pic" idx="1"/>
          </p:nvPr>
        </p:nvSpPr>
        <p:spPr>
          <a:xfrm>
            <a:off x="5183188" y="987431"/>
            <a:ext cx="6172200" cy="4873625"/>
          </a:xfrm>
        </p:spPr>
        <p:txBody>
          <a:bodyPr/>
          <a:lstStyle>
            <a:lvl1pPr marL="0" indent="0">
              <a:buNone/>
              <a:defRPr sz="3200" b="0" i="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F2C61-A41F-4F1B-B00C-EA8FD8A26A53}" type="datetime1">
              <a:rPr lang="en-GB" smtClean="0"/>
              <a:t>05/09/2025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530184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776A285A-ABCB-427C-83DF-B259892AF431}" type="datetime1">
              <a:rPr lang="en-GB" smtClean="0"/>
              <a:t>05/09/2025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3477174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a:xfrm>
            <a:off x="838203" y="365125"/>
            <a:ext cx="7734300" cy="5811838"/>
          </a:xfrm>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24204DB3-B7A7-4632-B6FB-5CD3172734DC}" type="datetime1">
              <a:rPr lang="en-GB" smtClean="0"/>
              <a:t>05/09/2025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3628479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9/5/2025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07069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9/5/2025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67641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9/5/2025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98201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9/5/2025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59145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9/5/2025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16656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9/5/2025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14070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7.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9/5/2025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18682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C392D9-05C3-7A4F-94EA-1A0110AFDDC8}"/>
              </a:ext>
            </a:extLst>
          </p:cNvPr>
          <p:cNvPicPr>
            <a:picLocks noChangeAspect="1"/>
          </p:cNvPicPr>
          <p:nvPr userDrawn="1"/>
        </p:nvPicPr>
        <p:blipFill>
          <a:blip r:embed="rId12"/>
          <a:stretch>
            <a:fillRect/>
          </a:stretch>
        </p:blipFill>
        <p:spPr>
          <a:xfrm>
            <a:off x="10185081" y="0"/>
            <a:ext cx="2006919" cy="6858000"/>
          </a:xfrm>
          <a:prstGeom prst="rect">
            <a:avLst/>
          </a:prstGeom>
        </p:spPr>
      </p:pic>
      <p:sp>
        <p:nvSpPr>
          <p:cNvPr id="2" name="Title Placeholder 1"/>
          <p:cNvSpPr>
            <a:spLocks noGrp="1"/>
          </p:cNvSpPr>
          <p:nvPr>
            <p:ph type="title"/>
          </p:nvPr>
        </p:nvSpPr>
        <p:spPr>
          <a:xfrm>
            <a:off x="838200" y="365127"/>
            <a:ext cx="10515600" cy="65087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Round Single Corner Rectangle 17">
            <a:extLst>
              <a:ext uri="{FF2B5EF4-FFF2-40B4-BE49-F238E27FC236}">
                <a16:creationId xmlns:a16="http://schemas.microsoft.com/office/drawing/2014/main" id="{7D62CA62-A67B-9347-98E4-E734DA36BDD7}"/>
              </a:ext>
            </a:extLst>
          </p:cNvPr>
          <p:cNvSpPr/>
          <p:nvPr userDrawn="1"/>
        </p:nvSpPr>
        <p:spPr>
          <a:xfrm flipH="1">
            <a:off x="9984608" y="6231133"/>
            <a:ext cx="1377166" cy="626868"/>
          </a:xfrm>
          <a:prstGeom prst="round1Rect">
            <a:avLst>
              <a:gd name="adj" fmla="val 50000"/>
            </a:avLst>
          </a:prstGeom>
          <a:solidFill>
            <a:srgbClr val="006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0470765F-28EC-C240-A1D1-3908DBF2C7CF}"/>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lvl1pPr algn="ctr">
              <a:defRPr sz="1200">
                <a:solidFill>
                  <a:srgbClr val="C9D300"/>
                </a:solidFill>
              </a:defRPr>
            </a:lvl1pPr>
          </a:lstStyle>
          <a:p>
            <a:fld id="{C9398648-9D98-E340-B18B-19C0B8E6C365}" type="slidenum">
              <a:rPr lang="en-US" smtClean="0"/>
              <a:pPr/>
              <a:t>‹#›</a:t>
            </a:fld>
            <a:endParaRPr lang="en-US" dirty="0"/>
          </a:p>
        </p:txBody>
      </p:sp>
      <p:sp>
        <p:nvSpPr>
          <p:cNvPr id="10" name="Round Single Corner Rectangle 9">
            <a:extLst>
              <a:ext uri="{FF2B5EF4-FFF2-40B4-BE49-F238E27FC236}">
                <a16:creationId xmlns:a16="http://schemas.microsoft.com/office/drawing/2014/main" id="{A8575D0A-44FB-D849-9431-60F631B87832}"/>
              </a:ext>
            </a:extLst>
          </p:cNvPr>
          <p:cNvSpPr/>
          <p:nvPr userDrawn="1"/>
        </p:nvSpPr>
        <p:spPr>
          <a:xfrm flipH="1">
            <a:off x="10814834" y="6077415"/>
            <a:ext cx="1377166" cy="780585"/>
          </a:xfrm>
          <a:prstGeom prst="round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4DF2301-A801-B24F-8B9A-6F4E9D101AB6}"/>
              </a:ext>
            </a:extLst>
          </p:cNvPr>
          <p:cNvPicPr>
            <a:picLocks noChangeAspect="1"/>
          </p:cNvPicPr>
          <p:nvPr userDrawn="1"/>
        </p:nvPicPr>
        <p:blipFill>
          <a:blip r:embed="rId13"/>
          <a:stretch>
            <a:fillRect/>
          </a:stretch>
        </p:blipFill>
        <p:spPr>
          <a:xfrm>
            <a:off x="10985892" y="6261332"/>
            <a:ext cx="1035050" cy="412750"/>
          </a:xfrm>
          <a:prstGeom prst="rect">
            <a:avLst/>
          </a:prstGeom>
        </p:spPr>
      </p:pic>
    </p:spTree>
    <p:extLst>
      <p:ext uri="{BB962C8B-B14F-4D97-AF65-F5344CB8AC3E}">
        <p14:creationId xmlns:p14="http://schemas.microsoft.com/office/powerpoint/2010/main" val="205024337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hf hdr="0" dt="0"/>
  <p:txStyles>
    <p:titleStyle>
      <a:lvl1pPr algn="l" defTabSz="914400" rtl="0" eaLnBrk="1" latinLnBrk="0" hangingPunct="1">
        <a:lnSpc>
          <a:spcPct val="90000"/>
        </a:lnSpc>
        <a:spcBef>
          <a:spcPct val="0"/>
        </a:spcBef>
        <a:buNone/>
        <a:defRPr sz="4000" b="1" kern="1200">
          <a:solidFill>
            <a:srgbClr val="0068A3"/>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848A8E"/>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848A8E"/>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848A8E"/>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CC">
            <a:alpha val="50000"/>
          </a:srgb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129909" y="6356356"/>
            <a:ext cx="2451495" cy="365125"/>
          </a:xfrm>
          <a:prstGeom prst="rect">
            <a:avLst/>
          </a:prstGeom>
        </p:spPr>
        <p:txBody>
          <a:bodyPr vert="horz" lIns="91440" tIns="45720" rIns="91440" bIns="45720" rtlCol="0" anchor="ctr"/>
          <a:lstStyle>
            <a:lvl1pPr algn="l">
              <a:defRPr sz="1100">
                <a:solidFill>
                  <a:schemeClr val="tx1">
                    <a:tint val="75000"/>
                  </a:schemeClr>
                </a:solidFill>
                <a:latin typeface="ARU Raleway" pitchFamily="2" charset="77"/>
              </a:defRPr>
            </a:lvl1pPr>
          </a:lstStyle>
          <a:p>
            <a:fld id="{7A1AA806-9DFF-4710-BF25-45EE5B3ED5C5}" type="datetime1">
              <a:rPr lang="en-GB" smtClean="0"/>
              <a:pPr/>
              <a:t>05/09/2025</a:t>
            </a:fld>
            <a:endParaRPr lang="en-GB" dirty="0"/>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100">
                <a:solidFill>
                  <a:schemeClr val="tx1">
                    <a:tint val="75000"/>
                  </a:schemeClr>
                </a:solidFill>
                <a:latin typeface="ARU Raleway" pitchFamily="2" charset="77"/>
              </a:defRPr>
            </a:lvl1pPr>
          </a:lstStyle>
          <a:p>
            <a:endParaRPr lang="en-GB"/>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100">
                <a:solidFill>
                  <a:schemeClr val="tx1">
                    <a:tint val="75000"/>
                  </a:schemeClr>
                </a:solidFill>
                <a:latin typeface="ARU Raleway" pitchFamily="2" charset="77"/>
              </a:defRPr>
            </a:lvl1pPr>
          </a:lstStyle>
          <a:p>
            <a:fld id="{62EB5621-A25D-4A13-8CCD-BA9CB3FA6369}" type="slidenum">
              <a:rPr lang="en-GB" smtClean="0"/>
              <a:pPr/>
              <a:t>‹#›</a:t>
            </a:fld>
            <a:endParaRPr lang="en-GB"/>
          </a:p>
        </p:txBody>
      </p:sp>
      <p:sp>
        <p:nvSpPr>
          <p:cNvPr id="3" name="Text Placeholder 2"/>
          <p:cNvSpPr>
            <a:spLocks noGrp="1"/>
          </p:cNvSpPr>
          <p:nvPr>
            <p:ph type="body" idx="1"/>
          </p:nvPr>
        </p:nvSpPr>
        <p:spPr>
          <a:xfrm>
            <a:off x="1139244" y="2339246"/>
            <a:ext cx="10214557" cy="36561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p:cNvSpPr>
            <a:spLocks noGrp="1"/>
          </p:cNvSpPr>
          <p:nvPr>
            <p:ph type="title"/>
          </p:nvPr>
        </p:nvSpPr>
        <p:spPr>
          <a:xfrm>
            <a:off x="1139244" y="1242034"/>
            <a:ext cx="10214557" cy="962281"/>
          </a:xfrm>
          <a:prstGeom prst="rect">
            <a:avLst/>
          </a:prstGeom>
        </p:spPr>
        <p:txBody>
          <a:bodyPr vert="horz" lIns="91440" tIns="45720" rIns="91440" bIns="45720" rtlCol="0" anchor="ctr">
            <a:normAutofit/>
          </a:bodyPr>
          <a:lstStyle/>
          <a:p>
            <a:r>
              <a:rPr lang="en-US"/>
              <a:t>Click to edit Master title style</a:t>
            </a:r>
            <a:endParaRPr lang="en-GB" dirty="0"/>
          </a:p>
        </p:txBody>
      </p:sp>
      <p:pic>
        <p:nvPicPr>
          <p:cNvPr id="9" name="Picture 8">
            <a:extLst>
              <a:ext uri="{FF2B5EF4-FFF2-40B4-BE49-F238E27FC236}">
                <a16:creationId xmlns:a16="http://schemas.microsoft.com/office/drawing/2014/main" id="{1A60CBDC-4DCE-B347-9FE5-4CDD60467CB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72955" y="175291"/>
            <a:ext cx="1789223" cy="885227"/>
          </a:xfrm>
          <a:prstGeom prst="rect">
            <a:avLst/>
          </a:prstGeom>
        </p:spPr>
      </p:pic>
    </p:spTree>
    <p:extLst>
      <p:ext uri="{BB962C8B-B14F-4D97-AF65-F5344CB8AC3E}">
        <p14:creationId xmlns:p14="http://schemas.microsoft.com/office/powerpoint/2010/main" val="256174881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defTabSz="914377" rtl="0" eaLnBrk="1" latinLnBrk="0" hangingPunct="1">
        <a:lnSpc>
          <a:spcPct val="90000"/>
        </a:lnSpc>
        <a:spcBef>
          <a:spcPct val="0"/>
        </a:spcBef>
        <a:buNone/>
        <a:defRPr sz="4000" b="0" i="0" kern="1200">
          <a:solidFill>
            <a:srgbClr val="003366"/>
          </a:solidFill>
          <a:latin typeface="ARU Raleway" pitchFamily="2" charset="77"/>
          <a:ea typeface="+mj-ea"/>
          <a:cs typeface="Arial" panose="020B0604020202020204" pitchFamily="34" charset="0"/>
        </a:defRPr>
      </a:lvl1pPr>
    </p:titleStyle>
    <p:bodyStyle>
      <a:lvl1pPr marL="228594" indent="-228594" algn="l" defTabSz="914377" rtl="0" eaLnBrk="1" latinLnBrk="0" hangingPunct="1">
        <a:lnSpc>
          <a:spcPct val="100000"/>
        </a:lnSpc>
        <a:spcBef>
          <a:spcPts val="600"/>
        </a:spcBef>
        <a:buFont typeface="Arial" panose="020B0604020202020204" pitchFamily="34" charset="0"/>
        <a:buChar char="•"/>
        <a:defRPr sz="3200" b="0" i="0" kern="1200">
          <a:solidFill>
            <a:srgbClr val="003366"/>
          </a:solidFill>
          <a:latin typeface="ARU Raleway" pitchFamily="2" charset="77"/>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3000" b="0" i="0" kern="1200">
          <a:solidFill>
            <a:srgbClr val="003366"/>
          </a:solidFill>
          <a:latin typeface="ARU Raleway" pitchFamily="2" charset="77"/>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600" b="0" i="0" kern="1200">
          <a:solidFill>
            <a:srgbClr val="003366"/>
          </a:solidFill>
          <a:latin typeface="ARU Raleway" pitchFamily="2" charset="77"/>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2200" b="0" i="0" kern="1200">
          <a:solidFill>
            <a:srgbClr val="003366"/>
          </a:solidFill>
          <a:latin typeface="ARU Raleway" pitchFamily="2" charset="77"/>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b="0" i="0" kern="1200">
          <a:solidFill>
            <a:srgbClr val="003366"/>
          </a:solidFill>
          <a:latin typeface="ARU Raleway"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anna.Fox@aru.ac.uk" TargetMode="External"/><Relationship Id="rId2" Type="http://schemas.openxmlformats.org/officeDocument/2006/relationships/hyperlink" Target="mailto:s.ramon@herts.ac.uk"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mailto:rafhamaizia@cygnethealth.co.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3.xml"/><Relationship Id="rId5" Type="http://schemas.openxmlformats.org/officeDocument/2006/relationships/image" Target="../media/image22.jp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1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31.jpg"/><Relationship Id="rId13" Type="http://schemas.openxmlformats.org/officeDocument/2006/relationships/image" Target="../media/image36.jpg"/><Relationship Id="rId3" Type="http://schemas.openxmlformats.org/officeDocument/2006/relationships/hyperlink" Target="https://www.cygnetgroup.com/service-users-carers/co-production-at-cygnet/peoples-council/" TargetMode="External"/><Relationship Id="rId7" Type="http://schemas.openxmlformats.org/officeDocument/2006/relationships/hyperlink" Target="https://www.cygnetgroup.com/service-users-carers/co-production-at-cygnet/the-cygnet-health-care-yellow-book/" TargetMode="External"/><Relationship Id="rId12" Type="http://schemas.openxmlformats.org/officeDocument/2006/relationships/image" Target="../media/image35.png"/><Relationship Id="rId2" Type="http://schemas.openxmlformats.org/officeDocument/2006/relationships/hyperlink" Target="https://www.youtube.com/watch?v=uL_EkBAJ3WA" TargetMode="External"/><Relationship Id="rId16"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hyperlink" Target="https://www.cygnetgroup.com/service-users-carers/co-production-at-cygnet/recovery-colleges/" TargetMode="External"/><Relationship Id="rId11" Type="http://schemas.openxmlformats.org/officeDocument/2006/relationships/image" Target="../media/image34.jpg"/><Relationship Id="rId5" Type="http://schemas.openxmlformats.org/officeDocument/2006/relationships/hyperlink" Target="https://www.cygnetgroup.com/service-users-carers/co-production-at-cygnet/co-sustain/" TargetMode="External"/><Relationship Id="rId15" Type="http://schemas.openxmlformats.org/officeDocument/2006/relationships/image" Target="../media/image38.jpg"/><Relationship Id="rId10" Type="http://schemas.openxmlformats.org/officeDocument/2006/relationships/image" Target="../media/image33.jpg"/><Relationship Id="rId4" Type="http://schemas.openxmlformats.org/officeDocument/2006/relationships/hyperlink" Target="https://www.cygnetgroup.com/service-users-carers/co-production-at-cygnet/music-2-empower/" TargetMode="External"/><Relationship Id="rId9" Type="http://schemas.openxmlformats.org/officeDocument/2006/relationships/image" Target="../media/image32.jpg"/><Relationship Id="rId14" Type="http://schemas.openxmlformats.org/officeDocument/2006/relationships/image" Target="../media/image3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hyperlink" Target="http://doi.org/10.18502/ijps.v.19i1.14347" TargetMode="External"/><Relationship Id="rId2" Type="http://schemas.openxmlformats.org/officeDocument/2006/relationships/hyperlink" Target="https://assets.publishing.service.gov.uk/media/5a7b91f7ed915d13110601c3/final-report.pdf" TargetMode="External"/><Relationship Id="rId1" Type="http://schemas.openxmlformats.org/officeDocument/2006/relationships/slideLayout" Target="../slideLayouts/slideLayout2.xml"/><Relationship Id="rId4" Type="http://schemas.openxmlformats.org/officeDocument/2006/relationships/hyperlink" Target="http://bjp.bp/"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4" name="Straight Connector 4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48" name="Rectangle 4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76DD6C-5B5C-DDA0-258F-995C392081A7}"/>
              </a:ext>
            </a:extLst>
          </p:cNvPr>
          <p:cNvSpPr>
            <a:spLocks noGrp="1"/>
          </p:cNvSpPr>
          <p:nvPr>
            <p:ph type="title"/>
          </p:nvPr>
        </p:nvSpPr>
        <p:spPr>
          <a:xfrm>
            <a:off x="8182958" y="402771"/>
            <a:ext cx="3540483" cy="6183085"/>
          </a:xfrm>
        </p:spPr>
        <p:txBody>
          <a:bodyPr vert="horz" lIns="91440" tIns="45720" rIns="91440" bIns="45720" rtlCol="0" anchor="b">
            <a:normAutofit fontScale="90000"/>
          </a:bodyPr>
          <a:lstStyle/>
          <a:p>
            <a:pPr>
              <a:lnSpc>
                <a:spcPct val="90000"/>
              </a:lnSpc>
            </a:pPr>
            <a:r>
              <a:rPr lang="en-US" sz="2800" dirty="0"/>
              <a:t>De-</a:t>
            </a:r>
            <a:r>
              <a:rPr lang="en-US" sz="2800" dirty="0" err="1"/>
              <a:t>institutionalisation</a:t>
            </a:r>
            <a:r>
              <a:rPr lang="en-US" sz="2800" dirty="0"/>
              <a:t> from Within:</a:t>
            </a:r>
            <a:br>
              <a:rPr lang="en-US" sz="2800" dirty="0"/>
            </a:br>
            <a:r>
              <a:rPr lang="en-US" sz="2800" dirty="0"/>
              <a:t>The Emerald Project</a:t>
            </a:r>
            <a:br>
              <a:rPr lang="en-US" sz="2000" dirty="0"/>
            </a:br>
            <a:br>
              <a:rPr lang="en-US" sz="2000" dirty="0"/>
            </a:br>
            <a:r>
              <a:rPr lang="en-US" sz="2000" dirty="0"/>
              <a:t>Cygnet 17 September 2025</a:t>
            </a:r>
            <a:br>
              <a:rPr lang="en-US" sz="2000" dirty="0"/>
            </a:br>
            <a:br>
              <a:rPr lang="en-US" sz="2000" dirty="0"/>
            </a:br>
            <a:r>
              <a:rPr lang="en-US" sz="2000" dirty="0"/>
              <a:t>Professor Shula Ramon</a:t>
            </a:r>
            <a:br>
              <a:rPr lang="en-US" sz="2000" dirty="0"/>
            </a:br>
            <a:r>
              <a:rPr lang="en-US" sz="2000" dirty="0"/>
              <a:t>(University of Hertfordshire)</a:t>
            </a:r>
            <a:br>
              <a:rPr lang="en-US" sz="2000" dirty="0"/>
            </a:br>
            <a:r>
              <a:rPr lang="en-US" sz="2000" dirty="0">
                <a:hlinkClick r:id="rId2"/>
              </a:rPr>
              <a:t>s.ramon@herts.ac.uk</a:t>
            </a:r>
            <a:br>
              <a:rPr lang="en-US" sz="2000" dirty="0"/>
            </a:br>
            <a:br>
              <a:rPr lang="en-US" sz="2000" dirty="0"/>
            </a:br>
            <a:r>
              <a:rPr lang="en-US" sz="2000" dirty="0"/>
              <a:t>Assoc Prof Joanna Fox (ARU)</a:t>
            </a:r>
            <a:br>
              <a:rPr lang="en-US" sz="2000" dirty="0"/>
            </a:br>
            <a:r>
              <a:rPr lang="en-US" sz="2000" dirty="0">
                <a:hlinkClick r:id="rId3"/>
              </a:rPr>
              <a:t>Joanna.Fox@aru.ac.uk</a:t>
            </a:r>
            <a:br>
              <a:rPr lang="en-US" sz="2000" dirty="0"/>
            </a:br>
            <a:br>
              <a:rPr lang="en-US" sz="2000" dirty="0"/>
            </a:br>
            <a:r>
              <a:rPr lang="en-US" sz="2000" dirty="0"/>
              <a:t>Raf Hamaizia (Cygnet)</a:t>
            </a:r>
            <a:br>
              <a:rPr lang="en-US" sz="2000" dirty="0"/>
            </a:br>
            <a:r>
              <a:rPr lang="en-US" sz="2000" dirty="0">
                <a:hlinkClick r:id="rId4"/>
              </a:rPr>
              <a:t>rafhamaizia@cygnethealth.co.uk</a:t>
            </a:r>
            <a:br>
              <a:rPr lang="en-US" sz="1100" dirty="0"/>
            </a:br>
            <a:endParaRPr lang="en-US" sz="1100" dirty="0"/>
          </a:p>
        </p:txBody>
      </p:sp>
      <p:pic>
        <p:nvPicPr>
          <p:cNvPr id="4" name="Content Placeholder 3" descr="A red and white background with dots&#10;&#10;AI-generated content may be incorrect.">
            <a:extLst>
              <a:ext uri="{FF2B5EF4-FFF2-40B4-BE49-F238E27FC236}">
                <a16:creationId xmlns:a16="http://schemas.microsoft.com/office/drawing/2014/main" id="{7179A30E-B709-A019-94F4-5CEB0ABF5F6D}"/>
              </a:ext>
            </a:extLst>
          </p:cNvPr>
          <p:cNvPicPr>
            <a:picLocks noGrp="1" noChangeAspect="1"/>
          </p:cNvPicPr>
          <p:nvPr>
            <p:ph idx="1"/>
          </p:nvPr>
        </p:nvPicPr>
        <p:blipFill>
          <a:blip r:embed="rId5"/>
          <a:srcRect t="3995" r="9091" b="27823"/>
          <a:stretch>
            <a:fillRect/>
          </a:stretch>
        </p:blipFill>
        <p:spPr>
          <a:xfrm>
            <a:off x="497261" y="1325547"/>
            <a:ext cx="6741739" cy="4206906"/>
          </a:xfrm>
          <a:prstGeom prst="rect">
            <a:avLst/>
          </a:prstGeom>
        </p:spPr>
      </p:pic>
      <p:cxnSp>
        <p:nvCxnSpPr>
          <p:cNvPr id="50" name="Straight Connector 49">
            <a:extLst>
              <a:ext uri="{FF2B5EF4-FFF2-40B4-BE49-F238E27FC236}">
                <a16:creationId xmlns:a16="http://schemas.microsoft.com/office/drawing/2014/main" id="{F7491F31-6557-2984-60B7-24907747D8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82959" y="662940"/>
            <a:ext cx="0" cy="553212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975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36099" y="1241725"/>
            <a:ext cx="5295246" cy="5203969"/>
          </a:xfrm>
        </p:spPr>
        <p:txBody>
          <a:bodyPr>
            <a:normAutofit fontScale="77500" lnSpcReduction="20000"/>
          </a:bodyPr>
          <a:lstStyle/>
          <a:p>
            <a:pPr marL="0" indent="0">
              <a:buNone/>
            </a:pPr>
            <a:r>
              <a:rPr lang="en-GB" sz="1900" i="1" dirty="0"/>
              <a:t>Experts by Experience are people who have lived experience of using or caring for someone who has used health and/or social care services.</a:t>
            </a:r>
          </a:p>
          <a:p>
            <a:pPr marL="0" indent="0">
              <a:buNone/>
            </a:pPr>
            <a:endParaRPr lang="en-GB" sz="1900" dirty="0"/>
          </a:p>
          <a:p>
            <a:pPr marL="0" indent="0">
              <a:buNone/>
            </a:pPr>
            <a:r>
              <a:rPr lang="en-GB" sz="1900" dirty="0"/>
              <a:t>At Cygnet we make a clear distinction between the two, in order for us to be able to harness service line specific lived experience in the most meaningful way. </a:t>
            </a:r>
          </a:p>
          <a:p>
            <a:pPr marL="0" indent="0">
              <a:buNone/>
            </a:pPr>
            <a:endParaRPr lang="en-GB" sz="1900" dirty="0"/>
          </a:p>
          <a:p>
            <a:pPr marL="0" indent="0">
              <a:buNone/>
            </a:pPr>
            <a:r>
              <a:rPr lang="en-GB" sz="1900" b="1" dirty="0"/>
              <a:t>All of our Experts by Experience have been within in-patient services. </a:t>
            </a:r>
            <a:r>
              <a:rPr lang="en-GB" sz="1900" dirty="0"/>
              <a:t>This is important to mention as the concept of ‘lived experience’ is often stretched to include people who have experienced mental distress in the community at any point in life.</a:t>
            </a:r>
          </a:p>
          <a:p>
            <a:pPr marL="0" indent="0">
              <a:buNone/>
            </a:pPr>
            <a:endParaRPr lang="en-GB" sz="1900" b="1" dirty="0"/>
          </a:p>
          <a:p>
            <a:pPr marL="0" indent="0">
              <a:buNone/>
            </a:pPr>
            <a:r>
              <a:rPr lang="en-GB" sz="1900" dirty="0"/>
              <a:t>Whilst lived experience in any form is important and has value, in the in-patient context, we feel it is not so much about experiencing mental distress or having a diagnosis, but the unique perspective of having experienced detention under the mental health act.</a:t>
            </a:r>
          </a:p>
          <a:p>
            <a:pPr marL="0" indent="0">
              <a:buNone/>
            </a:pPr>
            <a:endParaRPr lang="en-GB" sz="1900" dirty="0"/>
          </a:p>
          <a:p>
            <a:pPr marL="0" indent="0">
              <a:buNone/>
            </a:pPr>
            <a:r>
              <a:rPr lang="en-GB" sz="1900" dirty="0"/>
              <a:t>We also have a team of Family Carers who support us and are recognised as Family Carer Experts by Experience and champions.</a:t>
            </a:r>
          </a:p>
          <a:p>
            <a:pPr marL="0" indent="0">
              <a:buNone/>
            </a:pPr>
            <a:endParaRPr lang="en-GB" dirty="0"/>
          </a:p>
        </p:txBody>
      </p:sp>
      <p:sp>
        <p:nvSpPr>
          <p:cNvPr id="3" name="Title 2"/>
          <p:cNvSpPr>
            <a:spLocks noGrp="1"/>
          </p:cNvSpPr>
          <p:nvPr>
            <p:ph type="title"/>
          </p:nvPr>
        </p:nvSpPr>
        <p:spPr/>
        <p:txBody>
          <a:bodyPr/>
          <a:lstStyle/>
          <a:p>
            <a:r>
              <a:rPr lang="en-GB" dirty="0"/>
              <a:t>What are Experts by Experience?</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9398648-9D98-E340-B18B-19C0B8E6C365}" type="slidenum">
              <a:rPr kumimoji="0" lang="en-US" sz="1200" b="0" i="0" u="none" strike="noStrike" kern="1200" cap="none" spc="0" normalizeH="0" baseline="0" noProof="0" smtClean="0">
                <a:ln>
                  <a:noFill/>
                </a:ln>
                <a:solidFill>
                  <a:srgbClr val="C9D300"/>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C9D300"/>
              </a:solidFill>
              <a:effectLst/>
              <a:uLnTx/>
              <a:uFillTx/>
              <a:latin typeface="Calibri" panose="020F0502020204030204"/>
              <a:ea typeface="+mn-ea"/>
              <a:cs typeface="+mn-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9227" y="3472871"/>
            <a:ext cx="2197836" cy="50327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3831" y="3033248"/>
            <a:ext cx="2881646" cy="162092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5706" y="1154544"/>
            <a:ext cx="2774869" cy="171194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2316" y="4820936"/>
            <a:ext cx="2881647" cy="1670801"/>
          </a:xfrm>
          <a:prstGeom prst="rect">
            <a:avLst/>
          </a:prstGeom>
        </p:spPr>
      </p:pic>
    </p:spTree>
    <p:extLst>
      <p:ext uri="{BB962C8B-B14F-4D97-AF65-F5344CB8AC3E}">
        <p14:creationId xmlns:p14="http://schemas.microsoft.com/office/powerpoint/2010/main" val="136329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1476" y="1220930"/>
            <a:ext cx="2636982" cy="1977736"/>
          </a:xfrm>
        </p:spPr>
      </p:pic>
      <p:sp>
        <p:nvSpPr>
          <p:cNvPr id="3" name="Title 2"/>
          <p:cNvSpPr>
            <a:spLocks noGrp="1"/>
          </p:cNvSpPr>
          <p:nvPr>
            <p:ph type="title"/>
          </p:nvPr>
        </p:nvSpPr>
        <p:spPr/>
        <p:txBody>
          <a:bodyPr/>
          <a:lstStyle/>
          <a:p>
            <a:r>
              <a:rPr lang="en-GB" dirty="0"/>
              <a:t>What do Experts by Experience do?</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9398648-9D98-E340-B18B-19C0B8E6C365}" type="slidenum">
              <a:rPr kumimoji="0" lang="en-US" sz="1200" b="0" i="0" u="none" strike="noStrike" kern="1200" cap="none" spc="0" normalizeH="0" baseline="0" noProof="0" smtClean="0">
                <a:ln>
                  <a:noFill/>
                </a:ln>
                <a:solidFill>
                  <a:srgbClr val="C9D300"/>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C9D300"/>
              </a:solidFill>
              <a:effectLst/>
              <a:uLnTx/>
              <a:uFillTx/>
              <a:latin typeface="Calibri" panose="020F0502020204030204"/>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3304" y="2505362"/>
            <a:ext cx="1633106" cy="217747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1476" y="3868882"/>
            <a:ext cx="2636982" cy="197773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3303" y="1220930"/>
            <a:ext cx="1633107" cy="128443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3303" y="4682837"/>
            <a:ext cx="1633107" cy="1163782"/>
          </a:xfrm>
          <a:prstGeom prst="rect">
            <a:avLst/>
          </a:prstGeom>
        </p:spPr>
      </p:pic>
      <p:sp>
        <p:nvSpPr>
          <p:cNvPr id="11" name="Content Placeholder 1"/>
          <p:cNvSpPr txBox="1">
            <a:spLocks/>
          </p:cNvSpPr>
          <p:nvPr/>
        </p:nvSpPr>
        <p:spPr>
          <a:xfrm>
            <a:off x="736099" y="1241725"/>
            <a:ext cx="5295246" cy="520396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848A8E"/>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848A8E"/>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848A8E"/>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1" i="1" u="sng"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On a local level</a:t>
            </a:r>
            <a:r>
              <a:rPr kumimoji="0" lang="en-GB" sz="1900" b="1"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 </a:t>
            </a: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Experts by Experience visit our services on a weekly basis and many work part-time. This is done through an independent support organisations who provide extra support, reasonable adjustments and ensure a level of independence.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Some Experts by Experience may also work across a number of services which amounts to full time employment.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They primarily provide peer-support, capture feedback and support various forums, projects and initiatives. This can include Staff training, culture change, environmental improvements, Quality Improvement projects, research and supporting implementation of actions generated from their feedback.</a:t>
            </a:r>
            <a:endParaRPr kumimoji="0" lang="en-GB" sz="1900" b="0" i="1"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1" i="1" u="sng"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On a strategic level </a:t>
            </a: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Experts by experience support us with everything from policy change to national and organisation wide projects and initiatives.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We also have various meetings, boards and committees which have expert by experience representation including a Lived Experience Advisory board which is attended by the Group CEO.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A monthly virtual drop in session with our CEO is also facilitated to support with having a ‘finger on the pulse’ operationally and ensures people with lived experience have a voice at every level of the organisation.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9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574841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87072" y="1375678"/>
            <a:ext cx="2488046" cy="3454939"/>
          </a:xfrm>
        </p:spPr>
        <p:txBody>
          <a:bodyPr>
            <a:normAutofit fontScale="70000" lnSpcReduction="20000"/>
          </a:bodyPr>
          <a:lstStyle/>
          <a:p>
            <a:pPr marL="0" indent="0">
              <a:buNone/>
            </a:pPr>
            <a:r>
              <a:rPr lang="en-GB" sz="1600" b="1" dirty="0"/>
              <a:t>Organisationally</a:t>
            </a:r>
          </a:p>
          <a:p>
            <a:pPr marL="0" indent="0">
              <a:buNone/>
            </a:pPr>
            <a:r>
              <a:rPr lang="en-GB" sz="1600" dirty="0"/>
              <a:t>Organisations benefit from authentic experts by experience by: </a:t>
            </a:r>
          </a:p>
          <a:p>
            <a:pPr>
              <a:buFontTx/>
              <a:buChar char="-"/>
            </a:pPr>
            <a:r>
              <a:rPr lang="en-GB" sz="1600" dirty="0"/>
              <a:t>Having a unique perspective to support with quality improvement and culture change.</a:t>
            </a:r>
          </a:p>
          <a:p>
            <a:pPr>
              <a:buFontTx/>
              <a:buChar char="-"/>
            </a:pPr>
            <a:r>
              <a:rPr lang="en-GB" sz="1600" dirty="0"/>
              <a:t>Ensuring there is lived experience involved in decision making which supports buy-in and simply, getting it right.</a:t>
            </a:r>
          </a:p>
          <a:p>
            <a:pPr>
              <a:buFontTx/>
              <a:buChar char="-"/>
            </a:pPr>
            <a:r>
              <a:rPr lang="en-GB" sz="1600" dirty="0"/>
              <a:t>‘Having a finger on the pulse’ to assist with where attention is required (</a:t>
            </a:r>
            <a:r>
              <a:rPr lang="en-GB" sz="1600" dirty="0" err="1"/>
              <a:t>i.e</a:t>
            </a:r>
            <a:r>
              <a:rPr lang="en-GB" sz="1600" dirty="0"/>
              <a:t> hotspots) and general sentiment.</a:t>
            </a:r>
          </a:p>
          <a:p>
            <a:pPr>
              <a:buFontTx/>
              <a:buChar char="-"/>
            </a:pPr>
            <a:r>
              <a:rPr lang="en-GB" sz="1600" dirty="0"/>
              <a:t>Capture richer feedback from a lived experience perspective and support with the  implementation of actions.</a:t>
            </a:r>
          </a:p>
        </p:txBody>
      </p:sp>
      <p:sp>
        <p:nvSpPr>
          <p:cNvPr id="3" name="Title 2"/>
          <p:cNvSpPr>
            <a:spLocks noGrp="1"/>
          </p:cNvSpPr>
          <p:nvPr>
            <p:ph type="title"/>
          </p:nvPr>
        </p:nvSpPr>
        <p:spPr/>
        <p:txBody>
          <a:bodyPr/>
          <a:lstStyle/>
          <a:p>
            <a:r>
              <a:rPr lang="en-GB" dirty="0"/>
              <a:t>The benefits</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9398648-9D98-E340-B18B-19C0B8E6C365}" type="slidenum">
              <a:rPr kumimoji="0" lang="en-US" sz="1200" b="0" i="0" u="none" strike="noStrike" kern="1200" cap="none" spc="0" normalizeH="0" baseline="0" noProof="0" smtClean="0">
                <a:ln>
                  <a:noFill/>
                </a:ln>
                <a:solidFill>
                  <a:srgbClr val="C9D300"/>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C9D300"/>
              </a:solidFill>
              <a:effectLst/>
              <a:uLnTx/>
              <a:uFillTx/>
              <a:latin typeface="Calibri" panose="020F0502020204030204"/>
              <a:ea typeface="+mn-ea"/>
              <a:cs typeface="+mn-cs"/>
            </a:endParaRPr>
          </a:p>
        </p:txBody>
      </p:sp>
      <p:sp>
        <p:nvSpPr>
          <p:cNvPr id="5" name="Content Placeholder 1"/>
          <p:cNvSpPr txBox="1">
            <a:spLocks/>
          </p:cNvSpPr>
          <p:nvPr/>
        </p:nvSpPr>
        <p:spPr>
          <a:xfrm>
            <a:off x="362528" y="1375679"/>
            <a:ext cx="2551546" cy="32979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848A8E"/>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848A8E"/>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848A8E"/>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Personally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Experts by experience in the in-patient context benefit from employment which supports: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Having purpose, confidence, self-esteem and hope.</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New circle of friends, peer support, a positive social life and new support structures.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Financial security and the ability to live a meaningful life beyond diagnosis.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New skills, independence and opportunities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6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Connectedness and being a productive member of society.</a:t>
            </a:r>
          </a:p>
        </p:txBody>
      </p:sp>
      <p:sp>
        <p:nvSpPr>
          <p:cNvPr id="6" name="Content Placeholder 1"/>
          <p:cNvSpPr txBox="1">
            <a:spLocks/>
          </p:cNvSpPr>
          <p:nvPr/>
        </p:nvSpPr>
        <p:spPr>
          <a:xfrm>
            <a:off x="5275117" y="1375679"/>
            <a:ext cx="2551546" cy="4620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848A8E"/>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848A8E"/>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848A8E"/>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Economically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The health and wider economy benefit by ensuring:</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2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Cost of bed days: Former service users avoid being re-admitted through the prevention provided by employment with a little extra support.</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2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Benefits: Getting off of employment and housing benefits etc.</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2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Tax: Being able to give back and contribute to society through becoming tax paying citizens.</a:t>
            </a:r>
          </a:p>
        </p:txBody>
      </p:sp>
      <p:sp>
        <p:nvSpPr>
          <p:cNvPr id="7" name="Content Placeholder 1"/>
          <p:cNvSpPr txBox="1">
            <a:spLocks/>
          </p:cNvSpPr>
          <p:nvPr/>
        </p:nvSpPr>
        <p:spPr>
          <a:xfrm>
            <a:off x="7763162" y="1375679"/>
            <a:ext cx="4299529" cy="329792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848A8E"/>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848A8E"/>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848A8E"/>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48A8E"/>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300" b="1"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Sector wide and society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The sector and society more broadly benefits as: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Many Experts by Experience go on to join the workforce in different roles such as Occupational therapy, nursing and beyond.</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Beds which are needed by others in desperate need become more available.</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Communities with higher prevalence's of in-patient MH admissions and unemployment rates have another opportunity to assist with recovery.</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Quality and culture improves across the board raising the bar on standards, on a national level.</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GB" sz="13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rPr>
              <a:t>Rehabilitation and recovery can enhance public safety by preventing crisis which may result in forensic admissions.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rgbClr val="848A8E"/>
              </a:solidFill>
              <a:effectLst/>
              <a:uLnTx/>
              <a:uFillTx/>
              <a:latin typeface="Century Gothic" panose="020B0502020202020204" pitchFamily="34" charset="0"/>
              <a:ea typeface="+mn-ea"/>
              <a:cs typeface="+mn-cs"/>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528" y="4830618"/>
            <a:ext cx="2928194" cy="170829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826" y="4830618"/>
            <a:ext cx="2398179" cy="1789641"/>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2181" y="4830617"/>
            <a:ext cx="1280645" cy="1708297"/>
          </a:xfrm>
          <a:prstGeom prst="rect">
            <a:avLst/>
          </a:prstGeom>
        </p:spPr>
      </p:pic>
    </p:spTree>
    <p:extLst>
      <p:ext uri="{BB962C8B-B14F-4D97-AF65-F5344CB8AC3E}">
        <p14:creationId xmlns:p14="http://schemas.microsoft.com/office/powerpoint/2010/main" val="3210338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err="1"/>
              <a:t>EbE</a:t>
            </a:r>
            <a:r>
              <a:rPr lang="en-GB" dirty="0"/>
              <a:t> input alongside the projects leadership (Co-authoring)</a:t>
            </a:r>
          </a:p>
          <a:p>
            <a:endParaRPr lang="en-GB" dirty="0"/>
          </a:p>
          <a:p>
            <a:r>
              <a:rPr lang="en-GB" dirty="0"/>
              <a:t>Design of the project (</a:t>
            </a:r>
            <a:r>
              <a:rPr lang="en-GB" dirty="0" err="1"/>
              <a:t>i.e</a:t>
            </a:r>
            <a:r>
              <a:rPr lang="en-GB" dirty="0"/>
              <a:t> </a:t>
            </a:r>
            <a:r>
              <a:rPr lang="en-GB" dirty="0" err="1"/>
              <a:t>photovoice</a:t>
            </a:r>
            <a:r>
              <a:rPr lang="en-GB" dirty="0"/>
              <a:t>)</a:t>
            </a:r>
          </a:p>
          <a:p>
            <a:endParaRPr lang="en-GB" dirty="0"/>
          </a:p>
          <a:p>
            <a:r>
              <a:rPr lang="en-GB" dirty="0"/>
              <a:t>Advisory group providing lived experience oversight and steer</a:t>
            </a:r>
          </a:p>
          <a:p>
            <a:endParaRPr lang="en-GB" dirty="0"/>
          </a:p>
          <a:p>
            <a:r>
              <a:rPr lang="en-GB" dirty="0" err="1"/>
              <a:t>EbE</a:t>
            </a:r>
            <a:r>
              <a:rPr lang="en-GB" dirty="0"/>
              <a:t> support on the ward throughout (Increasing participation and meaningful engagement).</a:t>
            </a:r>
          </a:p>
        </p:txBody>
      </p:sp>
      <p:sp>
        <p:nvSpPr>
          <p:cNvPr id="3" name="Title 2"/>
          <p:cNvSpPr>
            <a:spLocks noGrp="1"/>
          </p:cNvSpPr>
          <p:nvPr>
            <p:ph type="title"/>
          </p:nvPr>
        </p:nvSpPr>
        <p:spPr/>
        <p:txBody>
          <a:bodyPr>
            <a:normAutofit fontScale="90000"/>
          </a:bodyPr>
          <a:lstStyle/>
          <a:p>
            <a:r>
              <a:rPr lang="en-GB" dirty="0"/>
              <a:t>How </a:t>
            </a:r>
            <a:r>
              <a:rPr lang="en-GB" dirty="0" err="1"/>
              <a:t>EbEs</a:t>
            </a:r>
            <a:r>
              <a:rPr lang="en-GB" dirty="0"/>
              <a:t> have supported this project?</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9398648-9D98-E340-B18B-19C0B8E6C365}" type="slidenum">
              <a:rPr kumimoji="0" lang="en-US" sz="1200" b="0" i="0" u="none" strike="noStrike" kern="1200" cap="none" spc="0" normalizeH="0" baseline="0" noProof="0" smtClean="0">
                <a:ln>
                  <a:noFill/>
                </a:ln>
                <a:solidFill>
                  <a:srgbClr val="C9D300"/>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C9D3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1314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30564" y="1228437"/>
            <a:ext cx="6550890" cy="4747490"/>
          </a:xfrm>
        </p:spPr>
        <p:txBody>
          <a:bodyPr>
            <a:normAutofit fontScale="47500" lnSpcReduction="20000"/>
          </a:bodyPr>
          <a:lstStyle/>
          <a:p>
            <a:pPr marL="0" indent="0">
              <a:buNone/>
            </a:pPr>
            <a:r>
              <a:rPr lang="en-GB" b="1" dirty="0"/>
              <a:t>Video on </a:t>
            </a:r>
            <a:r>
              <a:rPr lang="en-GB" b="1" dirty="0" err="1"/>
              <a:t>Raf’s</a:t>
            </a:r>
            <a:r>
              <a:rPr lang="en-GB" b="1" dirty="0"/>
              <a:t> Journey: </a:t>
            </a:r>
            <a:r>
              <a:rPr lang="en-GB" dirty="0"/>
              <a:t>‘My journey to becoming expert by experience lead at Cygnet’ (by Raf Hamaizia): </a:t>
            </a:r>
            <a:r>
              <a:rPr lang="en-GB" dirty="0">
                <a:hlinkClick r:id="rId2"/>
              </a:rPr>
              <a:t>https://www.youtube.com/watch?v=uL_EkBAJ3WA</a:t>
            </a:r>
            <a:r>
              <a:rPr lang="en-GB" dirty="0"/>
              <a:t> </a:t>
            </a:r>
          </a:p>
          <a:p>
            <a:pPr marL="0" indent="0">
              <a:buNone/>
            </a:pPr>
            <a:r>
              <a:rPr lang="en-GB" b="1" dirty="0"/>
              <a:t>Peoples Council – </a:t>
            </a:r>
            <a:r>
              <a:rPr lang="en-GB" dirty="0"/>
              <a:t>Embedding service user forums into our governance structure: </a:t>
            </a:r>
            <a:r>
              <a:rPr lang="en-GB" dirty="0">
                <a:hlinkClick r:id="rId3"/>
              </a:rPr>
              <a:t>https://www.cygnetgroup.com/service-users-carers/co-production-at-cygnet/peoples-council/</a:t>
            </a:r>
            <a:r>
              <a:rPr lang="en-GB" dirty="0"/>
              <a:t> </a:t>
            </a:r>
          </a:p>
          <a:p>
            <a:pPr marL="0" indent="0">
              <a:buNone/>
            </a:pPr>
            <a:endParaRPr lang="en-GB" dirty="0"/>
          </a:p>
          <a:p>
            <a:pPr marL="0" indent="0">
              <a:buNone/>
            </a:pPr>
            <a:r>
              <a:rPr lang="en-GB" b="1" dirty="0"/>
              <a:t>Music 2 Empower – </a:t>
            </a:r>
            <a:r>
              <a:rPr lang="en-GB" dirty="0"/>
              <a:t>Supporting music therapy and showcasing lived experience talent: </a:t>
            </a:r>
            <a:r>
              <a:rPr lang="en-GB" dirty="0">
                <a:hlinkClick r:id="rId4"/>
              </a:rPr>
              <a:t>https://www.cygnetgroup.com/service-users-carers/co-production-at-cygnet/music-2-empower/</a:t>
            </a:r>
            <a:r>
              <a:rPr lang="en-GB" dirty="0"/>
              <a:t> </a:t>
            </a:r>
          </a:p>
          <a:p>
            <a:pPr marL="0" indent="0">
              <a:buNone/>
            </a:pPr>
            <a:endParaRPr lang="en-GB" dirty="0"/>
          </a:p>
          <a:p>
            <a:pPr marL="0" indent="0">
              <a:buNone/>
            </a:pPr>
            <a:r>
              <a:rPr lang="en-GB" b="1" dirty="0"/>
              <a:t>Co-sustain- </a:t>
            </a:r>
            <a:r>
              <a:rPr lang="en-GB" dirty="0"/>
              <a:t>Raising awareness and providing access to re-cycling in MH services:</a:t>
            </a:r>
            <a:r>
              <a:rPr lang="en-GB" b="1" dirty="0"/>
              <a:t> </a:t>
            </a:r>
            <a:r>
              <a:rPr lang="en-GB" dirty="0">
                <a:hlinkClick r:id="rId5"/>
              </a:rPr>
              <a:t>https://www.cygnetgroup.com/service-users-carers/co-production-at-cygnet/co-sustain/</a:t>
            </a:r>
            <a:r>
              <a:rPr lang="en-GB" dirty="0"/>
              <a:t> </a:t>
            </a:r>
          </a:p>
          <a:p>
            <a:pPr marL="0" indent="0">
              <a:buNone/>
            </a:pPr>
            <a:endParaRPr lang="en-GB" dirty="0"/>
          </a:p>
          <a:p>
            <a:pPr marL="0" indent="0">
              <a:buNone/>
            </a:pPr>
            <a:r>
              <a:rPr lang="en-GB" b="1" dirty="0"/>
              <a:t>Recovery Colleges – </a:t>
            </a:r>
            <a:r>
              <a:rPr lang="en-GB" dirty="0"/>
              <a:t>Providing recovery oriented learning and development on site:   </a:t>
            </a:r>
            <a:r>
              <a:rPr lang="en-GB" dirty="0">
                <a:hlinkClick r:id="rId6"/>
              </a:rPr>
              <a:t>https://www.cygnetgroup.com/service-users-carers/co-production-at-cygnet/recovery-colleges/</a:t>
            </a:r>
            <a:r>
              <a:rPr lang="en-GB" dirty="0"/>
              <a:t> </a:t>
            </a:r>
          </a:p>
          <a:p>
            <a:pPr marL="0" indent="0">
              <a:buNone/>
            </a:pPr>
            <a:endParaRPr lang="en-GB" dirty="0"/>
          </a:p>
          <a:p>
            <a:pPr marL="0" indent="0">
              <a:buNone/>
            </a:pPr>
            <a:r>
              <a:rPr lang="en-GB" b="1" dirty="0"/>
              <a:t>The Yellow Book – </a:t>
            </a:r>
            <a:r>
              <a:rPr lang="en-GB" dirty="0"/>
              <a:t>Co-produced self help and well being initiative</a:t>
            </a:r>
            <a:r>
              <a:rPr lang="en-GB" b="1" dirty="0"/>
              <a:t>:  </a:t>
            </a:r>
            <a:r>
              <a:rPr lang="en-GB" dirty="0">
                <a:hlinkClick r:id="rId7"/>
              </a:rPr>
              <a:t>https://www.cygnetgroup.com/service-users-carers/co-production-at-cygnet/the-cygnet-health-care-yellow-book/</a:t>
            </a:r>
            <a:r>
              <a:rPr lang="en-GB" dirty="0"/>
              <a:t> </a:t>
            </a:r>
          </a:p>
        </p:txBody>
      </p:sp>
      <p:sp>
        <p:nvSpPr>
          <p:cNvPr id="3" name="Title 2"/>
          <p:cNvSpPr>
            <a:spLocks noGrp="1"/>
          </p:cNvSpPr>
          <p:nvPr>
            <p:ph type="title"/>
          </p:nvPr>
        </p:nvSpPr>
        <p:spPr/>
        <p:txBody>
          <a:bodyPr>
            <a:normAutofit/>
          </a:bodyPr>
          <a:lstStyle/>
          <a:p>
            <a:r>
              <a:rPr lang="en-GB" dirty="0"/>
              <a:t>Further information and resources</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9398648-9D98-E340-B18B-19C0B8E6C365}" type="slidenum">
              <a:rPr kumimoji="0" lang="en-US" sz="1200" b="0" i="0" u="none" strike="noStrike" kern="1200" cap="none" spc="0" normalizeH="0" baseline="0" noProof="0" smtClean="0">
                <a:ln>
                  <a:noFill/>
                </a:ln>
                <a:solidFill>
                  <a:srgbClr val="C9D300"/>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C9D300"/>
              </a:solidFill>
              <a:effectLst/>
              <a:uLnTx/>
              <a:uFillTx/>
              <a:latin typeface="Calibri" panose="020F0502020204030204"/>
              <a:ea typeface="+mn-ea"/>
              <a:cs typeface="+mn-cs"/>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63480" y="1126334"/>
            <a:ext cx="2155542" cy="1436281"/>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63480" y="2527070"/>
            <a:ext cx="2155542" cy="1462776"/>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63480" y="3963351"/>
            <a:ext cx="2155542" cy="1285977"/>
          </a:xfrm>
          <a:prstGeom prst="rect">
            <a:avLst/>
          </a:prstGeom>
        </p:spPr>
      </p:pic>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3184" y="5629612"/>
            <a:ext cx="2196961" cy="503070"/>
          </a:xfrm>
          <a:prstGeom prst="rect">
            <a:avLst/>
          </a:prstGeom>
        </p:spPr>
      </p:pic>
      <p:pic>
        <p:nvPicPr>
          <p:cNvPr id="10" name="Picture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80145" y="5361524"/>
            <a:ext cx="1694870" cy="958621"/>
          </a:xfrm>
          <a:prstGeom prst="rect">
            <a:avLst/>
          </a:prstGeom>
        </p:spPr>
      </p:pic>
      <p:pic>
        <p:nvPicPr>
          <p:cNvPr id="11" name="Picture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29726" y="5289109"/>
            <a:ext cx="1330036" cy="1031036"/>
          </a:xfrm>
          <a:prstGeom prst="rect">
            <a:avLst/>
          </a:prstGeom>
        </p:spPr>
      </p:pic>
      <p:pic>
        <p:nvPicPr>
          <p:cNvPr id="13" name="Picture 1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14473" y="5320757"/>
            <a:ext cx="1865746" cy="1040153"/>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819023" y="1126335"/>
            <a:ext cx="1712082" cy="2115629"/>
          </a:xfrm>
          <a:prstGeom prst="rect">
            <a:avLst/>
          </a:prstGeom>
        </p:spPr>
      </p:pic>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819021" y="3241964"/>
            <a:ext cx="1712083" cy="2028035"/>
          </a:xfrm>
          <a:prstGeom prst="rect">
            <a:avLst/>
          </a:prstGeom>
        </p:spPr>
      </p:pic>
    </p:spTree>
    <p:extLst>
      <p:ext uri="{BB962C8B-B14F-4D97-AF65-F5344CB8AC3E}">
        <p14:creationId xmlns:p14="http://schemas.microsoft.com/office/powerpoint/2010/main" val="307952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87600" y="1122363"/>
            <a:ext cx="6858000" cy="2387600"/>
          </a:xfrm>
        </p:spPr>
        <p:txBody>
          <a:bodyPr>
            <a:normAutofit fontScale="90000"/>
          </a:bodyPr>
          <a:lstStyle/>
          <a:p>
            <a:r>
              <a:rPr lang="en-GB" dirty="0" err="1">
                <a:solidFill>
                  <a:srgbClr val="003366"/>
                </a:solidFill>
              </a:rPr>
              <a:t>Deinstitutionalisatin</a:t>
            </a:r>
            <a:r>
              <a:rPr lang="en-GB" dirty="0">
                <a:solidFill>
                  <a:srgbClr val="003366"/>
                </a:solidFill>
              </a:rPr>
              <a:t> from within: Results</a:t>
            </a:r>
          </a:p>
        </p:txBody>
      </p:sp>
      <p:sp>
        <p:nvSpPr>
          <p:cNvPr id="3" name="Subtitle 2"/>
          <p:cNvSpPr>
            <a:spLocks noGrp="1"/>
          </p:cNvSpPr>
          <p:nvPr>
            <p:ph type="subTitle" idx="1"/>
          </p:nvPr>
        </p:nvSpPr>
        <p:spPr>
          <a:xfrm>
            <a:off x="2387600" y="3602037"/>
            <a:ext cx="7994650" cy="2678690"/>
          </a:xfrm>
        </p:spPr>
        <p:txBody>
          <a:bodyPr>
            <a:normAutofit/>
          </a:bodyPr>
          <a:lstStyle/>
          <a:p>
            <a:pPr>
              <a:lnSpc>
                <a:spcPct val="170000"/>
              </a:lnSpc>
            </a:pPr>
            <a:r>
              <a:rPr lang="en-GB" dirty="0"/>
              <a:t>Joanna Fox</a:t>
            </a:r>
          </a:p>
          <a:p>
            <a:pPr>
              <a:lnSpc>
                <a:spcPct val="170000"/>
              </a:lnSpc>
            </a:pPr>
            <a:r>
              <a:rPr lang="en-GB" dirty="0"/>
              <a:t>Anglia Ruskin University</a:t>
            </a:r>
          </a:p>
          <a:p>
            <a:pPr>
              <a:lnSpc>
                <a:spcPct val="170000"/>
              </a:lnSpc>
            </a:pPr>
            <a:r>
              <a:rPr lang="en-GB" dirty="0"/>
              <a:t>Joanna.Fox@aru.ac.uk</a:t>
            </a:r>
          </a:p>
          <a:p>
            <a:endParaRPr lang="en-GB" dirty="0"/>
          </a:p>
        </p:txBody>
      </p:sp>
      <p:sp>
        <p:nvSpPr>
          <p:cNvPr id="4" name="Slide Number Placeholder 3" hidden="1"/>
          <p:cNvSpPr>
            <a:spLocks noGrp="1"/>
          </p:cNvSpPr>
          <p:nvPr>
            <p:ph type="sldNum" sz="quarter" idx="12"/>
          </p:nvPr>
        </p:nvSpPr>
        <p:spPr/>
        <p:txBody>
          <a:bodyPr/>
          <a:lstStyle/>
          <a:p>
            <a:fld id="{62EB5621-A25D-4A13-8CCD-BA9CB3FA6369}" type="slidenum">
              <a:rPr lang="en-GB">
                <a:solidFill>
                  <a:prstClr val="black">
                    <a:tint val="75000"/>
                  </a:prstClr>
                </a:solidFill>
              </a:rPr>
              <a:pPr/>
              <a:t>15</a:t>
            </a:fld>
            <a:endParaRPr lang="en-GB">
              <a:solidFill>
                <a:prstClr val="black">
                  <a:tint val="75000"/>
                </a:prstClr>
              </a:solidFill>
            </a:endParaRPr>
          </a:p>
        </p:txBody>
      </p:sp>
    </p:spTree>
    <p:extLst>
      <p:ext uri="{BB962C8B-B14F-4D97-AF65-F5344CB8AC3E}">
        <p14:creationId xmlns:p14="http://schemas.microsoft.com/office/powerpoint/2010/main" val="2928474922"/>
      </p:ext>
    </p:extLst>
  </p:cSld>
  <p:clrMapOvr>
    <a:masterClrMapping/>
  </p:clrMapOvr>
  <mc:AlternateContent xmlns:mc="http://schemas.openxmlformats.org/markup-compatibility/2006" xmlns:p14="http://schemas.microsoft.com/office/powerpoint/2010/main">
    <mc:Choice Requires="p14">
      <p:transition spd="slow" p14:dur="2000" advTm="8918"/>
    </mc:Choice>
    <mc:Fallback xmlns="">
      <p:transition spd="slow" advTm="891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6A124-AEC9-4E34-B9DF-C38FDC900B37}"/>
              </a:ext>
            </a:extLst>
          </p:cNvPr>
          <p:cNvSpPr>
            <a:spLocks noGrp="1"/>
          </p:cNvSpPr>
          <p:nvPr>
            <p:ph type="title"/>
          </p:nvPr>
        </p:nvSpPr>
        <p:spPr>
          <a:xfrm>
            <a:off x="2265541" y="795348"/>
            <a:ext cx="7660918" cy="962281"/>
          </a:xfrm>
        </p:spPr>
        <p:txBody>
          <a:bodyPr anchor="ctr">
            <a:normAutofit/>
          </a:bodyPr>
          <a:lstStyle/>
          <a:p>
            <a:r>
              <a:rPr lang="en-GB" dirty="0"/>
              <a:t>Sample</a:t>
            </a:r>
          </a:p>
        </p:txBody>
      </p:sp>
      <p:sp>
        <p:nvSpPr>
          <p:cNvPr id="4" name="Slide Number Placeholder 3">
            <a:extLst>
              <a:ext uri="{FF2B5EF4-FFF2-40B4-BE49-F238E27FC236}">
                <a16:creationId xmlns:a16="http://schemas.microsoft.com/office/drawing/2014/main" id="{CB320E18-D30A-432E-AE54-968A51BB65F6}"/>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16</a:t>
            </a:fld>
            <a:endParaRPr lang="en-GB">
              <a:solidFill>
                <a:prstClr val="black">
                  <a:tint val="75000"/>
                </a:prstClr>
              </a:solidFill>
            </a:endParaRPr>
          </a:p>
        </p:txBody>
      </p:sp>
      <p:graphicFrame>
        <p:nvGraphicFramePr>
          <p:cNvPr id="12" name="Content Placeholder 2">
            <a:extLst>
              <a:ext uri="{FF2B5EF4-FFF2-40B4-BE49-F238E27FC236}">
                <a16:creationId xmlns:a16="http://schemas.microsoft.com/office/drawing/2014/main" id="{B72D6C93-0852-E650-7687-62E6C2851181}"/>
              </a:ext>
            </a:extLst>
          </p:cNvPr>
          <p:cNvGraphicFramePr>
            <a:graphicFrameLocks noGrp="1"/>
          </p:cNvGraphicFramePr>
          <p:nvPr>
            <p:ph idx="1"/>
          </p:nvPr>
        </p:nvGraphicFramePr>
        <p:xfrm>
          <a:off x="2378433" y="1590262"/>
          <a:ext cx="7752854" cy="5131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8046421"/>
      </p:ext>
    </p:extLst>
  </p:cSld>
  <p:clrMapOvr>
    <a:masterClrMapping/>
  </p:clrMapOvr>
  <mc:AlternateContent xmlns:mc="http://schemas.openxmlformats.org/markup-compatibility/2006" xmlns:p14="http://schemas.microsoft.com/office/powerpoint/2010/main">
    <mc:Choice Requires="p14">
      <p:transition spd="slow" p14:dur="2000" advTm="25180"/>
    </mc:Choice>
    <mc:Fallback xmlns="">
      <p:transition spd="slow" advTm="2518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EDFF2-5D47-54A2-78ED-B7EA36DEEE4A}"/>
              </a:ext>
            </a:extLst>
          </p:cNvPr>
          <p:cNvSpPr>
            <a:spLocks noGrp="1"/>
          </p:cNvSpPr>
          <p:nvPr>
            <p:ph type="title"/>
          </p:nvPr>
        </p:nvSpPr>
        <p:spPr>
          <a:xfrm>
            <a:off x="3168816" y="179635"/>
            <a:ext cx="7660918" cy="962281"/>
          </a:xfrm>
        </p:spPr>
        <p:txBody>
          <a:bodyPr>
            <a:normAutofit fontScale="90000"/>
          </a:bodyPr>
          <a:lstStyle/>
          <a:p>
            <a:r>
              <a:rPr lang="en-GB" dirty="0"/>
              <a:t>Professional reports: Reduced critical incidents</a:t>
            </a:r>
          </a:p>
        </p:txBody>
      </p:sp>
      <p:sp>
        <p:nvSpPr>
          <p:cNvPr id="3" name="Content Placeholder 2">
            <a:extLst>
              <a:ext uri="{FF2B5EF4-FFF2-40B4-BE49-F238E27FC236}">
                <a16:creationId xmlns:a16="http://schemas.microsoft.com/office/drawing/2014/main" id="{B0C989BE-8B56-6A35-C952-824F5B39333D}"/>
              </a:ext>
            </a:extLst>
          </p:cNvPr>
          <p:cNvSpPr>
            <a:spLocks noGrp="1"/>
          </p:cNvSpPr>
          <p:nvPr>
            <p:ph idx="1"/>
          </p:nvPr>
        </p:nvSpPr>
        <p:spPr>
          <a:xfrm>
            <a:off x="2716363" y="2185932"/>
            <a:ext cx="7660918" cy="3656106"/>
          </a:xfrm>
        </p:spPr>
        <p:txBody>
          <a:bodyPr>
            <a:normAutofit/>
          </a:bodyPr>
          <a:lstStyle/>
          <a:p>
            <a:pPr marL="0" indent="0">
              <a:buNone/>
            </a:pPr>
            <a:endParaRPr lang="en-GB" dirty="0"/>
          </a:p>
          <a:p>
            <a:endParaRPr lang="en-GB" dirty="0"/>
          </a:p>
        </p:txBody>
      </p:sp>
      <p:sp>
        <p:nvSpPr>
          <p:cNvPr id="4" name="Slide Number Placeholder 3">
            <a:extLst>
              <a:ext uri="{FF2B5EF4-FFF2-40B4-BE49-F238E27FC236}">
                <a16:creationId xmlns:a16="http://schemas.microsoft.com/office/drawing/2014/main" id="{8F48E796-BA00-FB0D-1229-97FCA617046A}"/>
              </a:ext>
            </a:extLst>
          </p:cNvPr>
          <p:cNvSpPr>
            <a:spLocks noGrp="1"/>
          </p:cNvSpPr>
          <p:nvPr>
            <p:ph type="sldNum" sz="quarter" idx="12"/>
          </p:nvPr>
        </p:nvSpPr>
        <p:spPr/>
        <p:txBody>
          <a:bodyPr/>
          <a:lstStyle/>
          <a:p>
            <a:fld id="{62EB5621-A25D-4A13-8CCD-BA9CB3FA6369}" type="slidenum">
              <a:rPr lang="en-GB">
                <a:solidFill>
                  <a:prstClr val="black">
                    <a:tint val="75000"/>
                  </a:prstClr>
                </a:solidFill>
              </a:rPr>
              <a:pPr/>
              <a:t>17</a:t>
            </a:fld>
            <a:endParaRPr lang="en-GB">
              <a:solidFill>
                <a:prstClr val="black">
                  <a:tint val="75000"/>
                </a:prstClr>
              </a:solidFill>
            </a:endParaRPr>
          </a:p>
        </p:txBody>
      </p:sp>
      <p:graphicFrame>
        <p:nvGraphicFramePr>
          <p:cNvPr id="5" name="Table 4">
            <a:extLst>
              <a:ext uri="{FF2B5EF4-FFF2-40B4-BE49-F238E27FC236}">
                <a16:creationId xmlns:a16="http://schemas.microsoft.com/office/drawing/2014/main" id="{76576EC8-3299-CA75-B8A6-C3050E33ADD9}"/>
              </a:ext>
            </a:extLst>
          </p:cNvPr>
          <p:cNvGraphicFramePr>
            <a:graphicFrameLocks noGrp="1"/>
          </p:cNvGraphicFramePr>
          <p:nvPr/>
        </p:nvGraphicFramePr>
        <p:xfrm>
          <a:off x="1814719" y="1209565"/>
          <a:ext cx="7166444" cy="2994914"/>
        </p:xfrm>
        <a:graphic>
          <a:graphicData uri="http://schemas.openxmlformats.org/drawingml/2006/table">
            <a:tbl>
              <a:tblPr firstRow="1" firstCol="1" bandRow="1">
                <a:tableStyleId>{5C22544A-7EE6-4342-B048-85BDC9FD1C3A}</a:tableStyleId>
              </a:tblPr>
              <a:tblGrid>
                <a:gridCol w="1251107">
                  <a:extLst>
                    <a:ext uri="{9D8B030D-6E8A-4147-A177-3AD203B41FA5}">
                      <a16:colId xmlns:a16="http://schemas.microsoft.com/office/drawing/2014/main" val="2859753536"/>
                    </a:ext>
                  </a:extLst>
                </a:gridCol>
                <a:gridCol w="1004701">
                  <a:extLst>
                    <a:ext uri="{9D8B030D-6E8A-4147-A177-3AD203B41FA5}">
                      <a16:colId xmlns:a16="http://schemas.microsoft.com/office/drawing/2014/main" val="1017952666"/>
                    </a:ext>
                  </a:extLst>
                </a:gridCol>
                <a:gridCol w="1796380">
                  <a:extLst>
                    <a:ext uri="{9D8B030D-6E8A-4147-A177-3AD203B41FA5}">
                      <a16:colId xmlns:a16="http://schemas.microsoft.com/office/drawing/2014/main" val="3388970579"/>
                    </a:ext>
                  </a:extLst>
                </a:gridCol>
                <a:gridCol w="1422797">
                  <a:extLst>
                    <a:ext uri="{9D8B030D-6E8A-4147-A177-3AD203B41FA5}">
                      <a16:colId xmlns:a16="http://schemas.microsoft.com/office/drawing/2014/main" val="414172869"/>
                    </a:ext>
                  </a:extLst>
                </a:gridCol>
                <a:gridCol w="1691459">
                  <a:extLst>
                    <a:ext uri="{9D8B030D-6E8A-4147-A177-3AD203B41FA5}">
                      <a16:colId xmlns:a16="http://schemas.microsoft.com/office/drawing/2014/main" val="4189290375"/>
                    </a:ext>
                  </a:extLst>
                </a:gridCol>
              </a:tblGrid>
              <a:tr h="0">
                <a:tc>
                  <a:txBody>
                    <a:bodyPr/>
                    <a:lstStyle/>
                    <a:p>
                      <a:pPr>
                        <a:lnSpc>
                          <a:spcPct val="115000"/>
                        </a:lnSpc>
                        <a:spcAft>
                          <a:spcPts val="800"/>
                        </a:spcAft>
                        <a:buNone/>
                      </a:pPr>
                      <a:r>
                        <a:rPr lang="en-GB" sz="1100" kern="100" dirty="0">
                          <a:effectLst/>
                        </a:rPr>
                        <a:t>Pseudonym</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Period 1- number of incidences</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dirty="0">
                          <a:effectLst/>
                        </a:rPr>
                        <a:t>Types of incidents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Number of particular incidents</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Follow up care provided</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958078623"/>
                  </a:ext>
                </a:extLst>
              </a:tr>
              <a:tr h="0">
                <a:tc>
                  <a:txBody>
                    <a:bodyPr/>
                    <a:lstStyle/>
                    <a:p>
                      <a:pPr>
                        <a:lnSpc>
                          <a:spcPct val="115000"/>
                        </a:lnSpc>
                        <a:spcAft>
                          <a:spcPts val="800"/>
                        </a:spcAft>
                        <a:buNone/>
                      </a:pPr>
                      <a:r>
                        <a:rPr lang="en-GB" sz="1100" kern="100">
                          <a:effectLst/>
                        </a:rPr>
                        <a:t>Angel </a:t>
                      </a:r>
                      <a:endParaRPr lang="en-GB" sz="1200" kern="100">
                        <a:effectLst/>
                      </a:endParaRPr>
                    </a:p>
                    <a:p>
                      <a:pPr>
                        <a:lnSpc>
                          <a:spcPct val="115000"/>
                        </a:lnSpc>
                        <a:spcAft>
                          <a:spcPts val="800"/>
                        </a:spcAft>
                        <a:buNone/>
                      </a:pPr>
                      <a:r>
                        <a:rPr lang="en-GB" sz="1100" kern="100">
                          <a:effectLst/>
                        </a:rPr>
                        <a:t> </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20</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Suicidal behaviour</a:t>
                      </a:r>
                      <a:endParaRPr lang="en-GB" sz="1200" kern="100">
                        <a:effectLst/>
                      </a:endParaRPr>
                    </a:p>
                    <a:p>
                      <a:pPr>
                        <a:lnSpc>
                          <a:spcPct val="115000"/>
                        </a:lnSpc>
                        <a:spcAft>
                          <a:spcPts val="800"/>
                        </a:spcAft>
                        <a:buNone/>
                      </a:pPr>
                      <a:r>
                        <a:rPr lang="en-GB" sz="1100" kern="100">
                          <a:effectLst/>
                        </a:rPr>
                        <a:t>Ligature </a:t>
                      </a:r>
                      <a:endParaRPr lang="en-GB" sz="1200" kern="100">
                        <a:effectLst/>
                      </a:endParaRPr>
                    </a:p>
                    <a:p>
                      <a:pPr>
                        <a:lnSpc>
                          <a:spcPct val="115000"/>
                        </a:lnSpc>
                        <a:spcAft>
                          <a:spcPts val="800"/>
                        </a:spcAft>
                        <a:buNone/>
                      </a:pPr>
                      <a:r>
                        <a:rPr lang="en-GB" sz="1100" kern="100">
                          <a:effectLst/>
                        </a:rPr>
                        <a:t>Cutting </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18</a:t>
                      </a:r>
                      <a:endParaRPr lang="en-GB" sz="1200" kern="100">
                        <a:effectLst/>
                      </a:endParaRPr>
                    </a:p>
                    <a:p>
                      <a:pPr>
                        <a:lnSpc>
                          <a:spcPct val="115000"/>
                        </a:lnSpc>
                        <a:spcAft>
                          <a:spcPts val="800"/>
                        </a:spcAft>
                        <a:buNone/>
                      </a:pPr>
                      <a:r>
                        <a:rPr lang="en-GB" sz="1100" kern="100">
                          <a:effectLst/>
                        </a:rPr>
                        <a:t>1</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dirty="0">
                          <a:effectLst/>
                        </a:rPr>
                        <a:t>Taken to A&amp;E</a:t>
                      </a:r>
                      <a:endParaRPr lang="en-GB" sz="1200" kern="100" dirty="0">
                        <a:effectLst/>
                      </a:endParaRPr>
                    </a:p>
                    <a:p>
                      <a:pPr>
                        <a:lnSpc>
                          <a:spcPct val="115000"/>
                        </a:lnSpc>
                        <a:spcAft>
                          <a:spcPts val="800"/>
                        </a:spcAft>
                        <a:buNone/>
                      </a:pPr>
                      <a:r>
                        <a:rPr lang="en-GB" sz="1100" kern="100" dirty="0">
                          <a:effectLst/>
                        </a:rPr>
                        <a:t>None</a:t>
                      </a:r>
                      <a:endParaRPr lang="en-GB" sz="1200" kern="100" dirty="0">
                        <a:effectLst/>
                      </a:endParaRPr>
                    </a:p>
                    <a:p>
                      <a:pPr>
                        <a:lnSpc>
                          <a:spcPct val="115000"/>
                        </a:lnSpc>
                        <a:spcAft>
                          <a:spcPts val="800"/>
                        </a:spcAft>
                        <a:buNone/>
                      </a:pPr>
                      <a:r>
                        <a:rPr lang="en-GB" sz="1100" kern="100" dirty="0">
                          <a:effectLst/>
                        </a:rPr>
                        <a:t>None</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872263192"/>
                  </a:ext>
                </a:extLst>
              </a:tr>
              <a:tr h="0">
                <a:tc>
                  <a:txBody>
                    <a:bodyPr/>
                    <a:lstStyle/>
                    <a:p>
                      <a:pPr>
                        <a:lnSpc>
                          <a:spcPct val="115000"/>
                        </a:lnSpc>
                        <a:spcAft>
                          <a:spcPts val="800"/>
                        </a:spcAft>
                        <a:buNone/>
                      </a:pPr>
                      <a:r>
                        <a:rPr lang="en-GB" sz="1100" kern="100" dirty="0" err="1">
                          <a:effectLst/>
                        </a:rPr>
                        <a:t>Bluedog</a:t>
                      </a:r>
                      <a:r>
                        <a:rPr lang="en-GB" sz="1100" kern="100" dirty="0">
                          <a:effectLst/>
                        </a:rPr>
                        <a:t> </a:t>
                      </a:r>
                      <a:endParaRPr lang="en-GB" sz="1200" kern="100" dirty="0">
                        <a:effectLst/>
                      </a:endParaRPr>
                    </a:p>
                    <a:p>
                      <a:pPr>
                        <a:lnSpc>
                          <a:spcPct val="115000"/>
                        </a:lnSpc>
                        <a:spcAft>
                          <a:spcPts val="800"/>
                        </a:spcAft>
                        <a:buNone/>
                      </a:pPr>
                      <a:r>
                        <a:rPr lang="en-GB" sz="1100" kern="100" dirty="0">
                          <a:effectLst/>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9</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Suicidal behaviour </a:t>
                      </a:r>
                      <a:endParaRPr lang="en-GB" sz="1200" kern="100">
                        <a:effectLst/>
                      </a:endParaRPr>
                    </a:p>
                    <a:p>
                      <a:pPr>
                        <a:lnSpc>
                          <a:spcPct val="115000"/>
                        </a:lnSpc>
                        <a:spcAft>
                          <a:spcPts val="800"/>
                        </a:spcAft>
                        <a:buNone/>
                      </a:pPr>
                      <a:r>
                        <a:rPr lang="en-GB" sz="1100" kern="100">
                          <a:effectLst/>
                        </a:rPr>
                        <a:t>Ligature</a:t>
                      </a:r>
                      <a:endParaRPr lang="en-GB" sz="1200" kern="100">
                        <a:effectLst/>
                      </a:endParaRPr>
                    </a:p>
                    <a:p>
                      <a:pPr>
                        <a:lnSpc>
                          <a:spcPct val="115000"/>
                        </a:lnSpc>
                        <a:spcAft>
                          <a:spcPts val="800"/>
                        </a:spcAft>
                        <a:buNone/>
                      </a:pPr>
                      <a:r>
                        <a:rPr lang="en-GB" sz="1100" kern="100">
                          <a:effectLst/>
                        </a:rPr>
                        <a:t> </a:t>
                      </a:r>
                      <a:endParaRPr lang="en-GB" sz="1200" kern="100">
                        <a:effectLst/>
                      </a:endParaRPr>
                    </a:p>
                    <a:p>
                      <a:pPr>
                        <a:lnSpc>
                          <a:spcPct val="115000"/>
                        </a:lnSpc>
                        <a:spcAft>
                          <a:spcPts val="800"/>
                        </a:spcAft>
                        <a:buNone/>
                      </a:pPr>
                      <a:r>
                        <a:rPr lang="en-GB" sz="1100" kern="100">
                          <a:effectLst/>
                        </a:rPr>
                        <a:t>Headbanging</a:t>
                      </a:r>
                      <a:endParaRPr lang="en-GB" sz="1200" kern="100">
                        <a:effectLst/>
                      </a:endParaRPr>
                    </a:p>
                    <a:p>
                      <a:pPr>
                        <a:lnSpc>
                          <a:spcPct val="115000"/>
                        </a:lnSpc>
                        <a:spcAft>
                          <a:spcPts val="800"/>
                        </a:spcAft>
                        <a:buNone/>
                      </a:pPr>
                      <a:r>
                        <a:rPr lang="en-GB" sz="1100" kern="100">
                          <a:effectLst/>
                        </a:rPr>
                        <a:t>Burning with aerosol</a:t>
                      </a:r>
                      <a:endParaRPr lang="en-GB" sz="1200" kern="100">
                        <a:effectLst/>
                      </a:endParaRPr>
                    </a:p>
                    <a:p>
                      <a:pPr>
                        <a:lnSpc>
                          <a:spcPct val="115000"/>
                        </a:lnSpc>
                        <a:spcAft>
                          <a:spcPts val="800"/>
                        </a:spcAft>
                        <a:buNone/>
                      </a:pPr>
                      <a:r>
                        <a:rPr lang="en-GB" sz="1100" kern="100">
                          <a:effectLst/>
                        </a:rPr>
                        <a:t>Cutting</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2</a:t>
                      </a:r>
                      <a:endParaRPr lang="en-GB" sz="1200" kern="100">
                        <a:effectLst/>
                      </a:endParaRPr>
                    </a:p>
                    <a:p>
                      <a:pPr>
                        <a:lnSpc>
                          <a:spcPct val="115000"/>
                        </a:lnSpc>
                        <a:spcAft>
                          <a:spcPts val="800"/>
                        </a:spcAft>
                        <a:buNone/>
                      </a:pPr>
                      <a:r>
                        <a:rPr lang="en-GB" sz="1100" kern="100">
                          <a:effectLst/>
                        </a:rPr>
                        <a:t>2</a:t>
                      </a:r>
                      <a:endParaRPr lang="en-GB" sz="1200" kern="100">
                        <a:effectLst/>
                      </a:endParaRPr>
                    </a:p>
                    <a:p>
                      <a:pPr>
                        <a:lnSpc>
                          <a:spcPct val="115000"/>
                        </a:lnSpc>
                        <a:spcAft>
                          <a:spcPts val="800"/>
                        </a:spcAft>
                        <a:buNone/>
                      </a:pPr>
                      <a:r>
                        <a:rPr lang="en-GB" sz="1100" kern="100">
                          <a:effectLst/>
                        </a:rPr>
                        <a:t> </a:t>
                      </a:r>
                      <a:endParaRPr lang="en-GB" sz="1200" kern="100">
                        <a:effectLst/>
                      </a:endParaRPr>
                    </a:p>
                    <a:p>
                      <a:pPr>
                        <a:lnSpc>
                          <a:spcPct val="115000"/>
                        </a:lnSpc>
                        <a:spcAft>
                          <a:spcPts val="800"/>
                        </a:spcAft>
                        <a:buNone/>
                      </a:pPr>
                      <a:r>
                        <a:rPr lang="en-GB" sz="1100" kern="100">
                          <a:effectLst/>
                        </a:rPr>
                        <a:t>3</a:t>
                      </a:r>
                      <a:endParaRPr lang="en-GB" sz="1200" kern="100">
                        <a:effectLst/>
                      </a:endParaRPr>
                    </a:p>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1</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dirty="0">
                          <a:effectLst/>
                        </a:rPr>
                        <a:t>Taken to A&amp;E (1)</a:t>
                      </a:r>
                      <a:endParaRPr lang="en-GB" sz="1200" kern="100" dirty="0">
                        <a:effectLst/>
                      </a:endParaRPr>
                    </a:p>
                    <a:p>
                      <a:pPr>
                        <a:lnSpc>
                          <a:spcPct val="115000"/>
                        </a:lnSpc>
                        <a:spcAft>
                          <a:spcPts val="800"/>
                        </a:spcAft>
                        <a:buNone/>
                      </a:pPr>
                      <a:r>
                        <a:rPr lang="en-GB" sz="1100" kern="100" dirty="0">
                          <a:effectLst/>
                        </a:rPr>
                        <a:t>Restraint to remove ligature (1)</a:t>
                      </a:r>
                      <a:endParaRPr lang="en-GB" sz="1200" kern="100" dirty="0">
                        <a:effectLst/>
                      </a:endParaRPr>
                    </a:p>
                    <a:p>
                      <a:pPr>
                        <a:lnSpc>
                          <a:spcPct val="115000"/>
                        </a:lnSpc>
                        <a:spcAft>
                          <a:spcPts val="800"/>
                        </a:spcAft>
                        <a:buNone/>
                      </a:pPr>
                      <a:r>
                        <a:rPr lang="en-GB" sz="1100" kern="100" dirty="0">
                          <a:effectLst/>
                        </a:rPr>
                        <a:t>None</a:t>
                      </a:r>
                      <a:endParaRPr lang="en-GB" sz="1200" kern="100" dirty="0">
                        <a:effectLst/>
                      </a:endParaRPr>
                    </a:p>
                    <a:p>
                      <a:pPr>
                        <a:lnSpc>
                          <a:spcPct val="115000"/>
                        </a:lnSpc>
                        <a:spcAft>
                          <a:spcPts val="800"/>
                        </a:spcAft>
                        <a:buNone/>
                      </a:pPr>
                      <a:r>
                        <a:rPr lang="en-GB" sz="1100" kern="100" dirty="0">
                          <a:effectLst/>
                        </a:rPr>
                        <a:t>Taken to A&amp;E </a:t>
                      </a:r>
                      <a:endParaRPr lang="en-GB" sz="1200" kern="100" dirty="0">
                        <a:effectLst/>
                      </a:endParaRPr>
                    </a:p>
                    <a:p>
                      <a:pPr>
                        <a:lnSpc>
                          <a:spcPct val="115000"/>
                        </a:lnSpc>
                        <a:spcAft>
                          <a:spcPts val="800"/>
                        </a:spcAft>
                        <a:buNone/>
                      </a:pPr>
                      <a:r>
                        <a:rPr lang="en-GB" sz="1100" kern="100" dirty="0">
                          <a:effectLst/>
                        </a:rPr>
                        <a:t>First aid given</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775122403"/>
                  </a:ext>
                </a:extLst>
              </a:tr>
            </a:tbl>
          </a:graphicData>
        </a:graphic>
      </p:graphicFrame>
      <p:graphicFrame>
        <p:nvGraphicFramePr>
          <p:cNvPr id="7" name="Table 6">
            <a:extLst>
              <a:ext uri="{FF2B5EF4-FFF2-40B4-BE49-F238E27FC236}">
                <a16:creationId xmlns:a16="http://schemas.microsoft.com/office/drawing/2014/main" id="{1E8B7F3B-6A50-9236-B202-0E5825E433DE}"/>
              </a:ext>
            </a:extLst>
          </p:cNvPr>
          <p:cNvGraphicFramePr>
            <a:graphicFrameLocks noGrp="1"/>
          </p:cNvGraphicFramePr>
          <p:nvPr/>
        </p:nvGraphicFramePr>
        <p:xfrm>
          <a:off x="4781330" y="3927545"/>
          <a:ext cx="5725160" cy="2750820"/>
        </p:xfrm>
        <a:graphic>
          <a:graphicData uri="http://schemas.openxmlformats.org/drawingml/2006/table">
            <a:tbl>
              <a:tblPr firstRow="1" firstCol="1" bandRow="1">
                <a:tableStyleId>{5C22544A-7EE6-4342-B048-85BDC9FD1C3A}</a:tableStyleId>
              </a:tblPr>
              <a:tblGrid>
                <a:gridCol w="999490">
                  <a:extLst>
                    <a:ext uri="{9D8B030D-6E8A-4147-A177-3AD203B41FA5}">
                      <a16:colId xmlns:a16="http://schemas.microsoft.com/office/drawing/2014/main" val="4261466353"/>
                    </a:ext>
                  </a:extLst>
                </a:gridCol>
                <a:gridCol w="802640">
                  <a:extLst>
                    <a:ext uri="{9D8B030D-6E8A-4147-A177-3AD203B41FA5}">
                      <a16:colId xmlns:a16="http://schemas.microsoft.com/office/drawing/2014/main" val="4244146174"/>
                    </a:ext>
                  </a:extLst>
                </a:gridCol>
                <a:gridCol w="1435100">
                  <a:extLst>
                    <a:ext uri="{9D8B030D-6E8A-4147-A177-3AD203B41FA5}">
                      <a16:colId xmlns:a16="http://schemas.microsoft.com/office/drawing/2014/main" val="2679490936"/>
                    </a:ext>
                  </a:extLst>
                </a:gridCol>
                <a:gridCol w="1136650">
                  <a:extLst>
                    <a:ext uri="{9D8B030D-6E8A-4147-A177-3AD203B41FA5}">
                      <a16:colId xmlns:a16="http://schemas.microsoft.com/office/drawing/2014/main" val="1544191864"/>
                    </a:ext>
                  </a:extLst>
                </a:gridCol>
                <a:gridCol w="1351280">
                  <a:extLst>
                    <a:ext uri="{9D8B030D-6E8A-4147-A177-3AD203B41FA5}">
                      <a16:colId xmlns:a16="http://schemas.microsoft.com/office/drawing/2014/main" val="1247783211"/>
                    </a:ext>
                  </a:extLst>
                </a:gridCol>
              </a:tblGrid>
              <a:tr h="0">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Arial" panose="020B0604020202020204" pitchFamily="34" charset="0"/>
                        </a:rPr>
                        <a:t>Pseudonym</a:t>
                      </a:r>
                    </a:p>
                  </a:txBody>
                  <a:tcPr marL="68580" marR="68580" marT="0" marB="0"/>
                </a:tc>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Arial" panose="020B0604020202020204" pitchFamily="34" charset="0"/>
                        </a:rPr>
                        <a:t>Period 2</a:t>
                      </a:r>
                    </a:p>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Arial" panose="020B0604020202020204" pitchFamily="34" charset="0"/>
                        </a:rPr>
                        <a:t>Number of incidents</a:t>
                      </a:r>
                    </a:p>
                  </a:txBody>
                  <a:tcPr marL="68580" marR="68580" marT="0" marB="0"/>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Arial" panose="020B0604020202020204" pitchFamily="34" charset="0"/>
                        </a:rPr>
                        <a:t>Type of incidents</a:t>
                      </a:r>
                    </a:p>
                  </a:txBody>
                  <a:tcPr marL="68580" marR="68580" marT="0" marB="0"/>
                </a:tc>
                <a:tc>
                  <a:txBody>
                    <a:bodyPr/>
                    <a:lstStyle/>
                    <a:p>
                      <a:pPr>
                        <a:lnSpc>
                          <a:spcPct val="115000"/>
                        </a:lnSpc>
                        <a:spcAft>
                          <a:spcPts val="800"/>
                        </a:spcAft>
                        <a:buNone/>
                      </a:pPr>
                      <a:r>
                        <a:rPr lang="en-GB" sz="1100" kern="100">
                          <a:effectLst/>
                        </a:rPr>
                        <a:t>Number of particular incidents</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Follow up care provided</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608292326"/>
                  </a:ext>
                </a:extLst>
              </a:tr>
              <a:tr h="0">
                <a:tc>
                  <a:txBody>
                    <a:bodyPr/>
                    <a:lstStyle/>
                    <a:p>
                      <a:pPr>
                        <a:lnSpc>
                          <a:spcPct val="115000"/>
                        </a:lnSpc>
                        <a:spcAft>
                          <a:spcPts val="800"/>
                        </a:spcAft>
                        <a:buNone/>
                      </a:pPr>
                      <a:r>
                        <a:rPr lang="en-GB" sz="1100" kern="100">
                          <a:effectLst/>
                        </a:rPr>
                        <a:t>Angel </a:t>
                      </a:r>
                      <a:endParaRPr lang="en-GB" sz="1200" kern="100">
                        <a:effectLst/>
                      </a:endParaRPr>
                    </a:p>
                    <a:p>
                      <a:pPr>
                        <a:lnSpc>
                          <a:spcPct val="115000"/>
                        </a:lnSpc>
                        <a:spcAft>
                          <a:spcPts val="800"/>
                        </a:spcAft>
                        <a:buNone/>
                      </a:pPr>
                      <a:r>
                        <a:rPr lang="en-GB" sz="1100" kern="100">
                          <a:effectLst/>
                        </a:rPr>
                        <a:t> </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9</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Suicidal behaviour</a:t>
                      </a:r>
                      <a:endParaRPr lang="en-GB" sz="1200" kern="100">
                        <a:effectLst/>
                      </a:endParaRPr>
                    </a:p>
                    <a:p>
                      <a:pPr>
                        <a:lnSpc>
                          <a:spcPct val="115000"/>
                        </a:lnSpc>
                        <a:spcAft>
                          <a:spcPts val="800"/>
                        </a:spcAft>
                        <a:buNone/>
                      </a:pPr>
                      <a:r>
                        <a:rPr lang="en-GB" sz="1100" kern="100">
                          <a:effectLst/>
                        </a:rPr>
                        <a:t>Ligature </a:t>
                      </a:r>
                      <a:endParaRPr lang="en-GB" sz="1200" kern="100">
                        <a:effectLst/>
                      </a:endParaRPr>
                    </a:p>
                    <a:p>
                      <a:pPr>
                        <a:lnSpc>
                          <a:spcPct val="115000"/>
                        </a:lnSpc>
                        <a:spcAft>
                          <a:spcPts val="800"/>
                        </a:spcAft>
                        <a:buNone/>
                      </a:pPr>
                      <a:r>
                        <a:rPr lang="en-GB" sz="1100" kern="100">
                          <a:effectLst/>
                        </a:rPr>
                        <a:t>Cutting </a:t>
                      </a:r>
                      <a:endParaRPr lang="en-GB" sz="1200" kern="100">
                        <a:effectLst/>
                      </a:endParaRPr>
                    </a:p>
                    <a:p>
                      <a:pPr>
                        <a:lnSpc>
                          <a:spcPct val="115000"/>
                        </a:lnSpc>
                        <a:spcAft>
                          <a:spcPts val="800"/>
                        </a:spcAft>
                        <a:buNone/>
                      </a:pPr>
                      <a:r>
                        <a:rPr lang="en-GB" sz="1100" kern="100">
                          <a:effectLst/>
                        </a:rPr>
                        <a:t>Punched wall</a:t>
                      </a:r>
                      <a:endParaRPr lang="en-GB" sz="1200" kern="100">
                        <a:effectLst/>
                      </a:endParaRPr>
                    </a:p>
                    <a:p>
                      <a:pPr>
                        <a:lnSpc>
                          <a:spcPct val="115000"/>
                        </a:lnSpc>
                        <a:spcAft>
                          <a:spcPts val="800"/>
                        </a:spcAft>
                        <a:buNone/>
                      </a:pPr>
                      <a:r>
                        <a:rPr lang="en-GB" sz="1100" kern="100">
                          <a:effectLst/>
                        </a:rPr>
                        <a:t>Security incident</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5</a:t>
                      </a:r>
                      <a:endParaRPr lang="en-GB" sz="1200" kern="100">
                        <a:effectLst/>
                      </a:endParaRPr>
                    </a:p>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1</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Taken to A&amp;E</a:t>
                      </a:r>
                      <a:endParaRPr lang="en-GB" sz="1200" kern="100">
                        <a:effectLst/>
                      </a:endParaRPr>
                    </a:p>
                    <a:p>
                      <a:pPr>
                        <a:lnSpc>
                          <a:spcPct val="115000"/>
                        </a:lnSpc>
                        <a:spcAft>
                          <a:spcPts val="800"/>
                        </a:spcAft>
                        <a:buNone/>
                      </a:pPr>
                      <a:r>
                        <a:rPr lang="en-GB" sz="1100" kern="100">
                          <a:effectLst/>
                        </a:rPr>
                        <a:t>None</a:t>
                      </a:r>
                      <a:endParaRPr lang="en-GB" sz="1200" kern="100">
                        <a:effectLst/>
                      </a:endParaRPr>
                    </a:p>
                    <a:p>
                      <a:pPr>
                        <a:lnSpc>
                          <a:spcPct val="115000"/>
                        </a:lnSpc>
                        <a:spcAft>
                          <a:spcPts val="800"/>
                        </a:spcAft>
                        <a:buNone/>
                      </a:pPr>
                      <a:r>
                        <a:rPr lang="en-GB" sz="1100" kern="100">
                          <a:effectLst/>
                        </a:rPr>
                        <a:t>None</a:t>
                      </a:r>
                      <a:endParaRPr lang="en-GB" sz="1200" kern="100">
                        <a:effectLst/>
                      </a:endParaRPr>
                    </a:p>
                    <a:p>
                      <a:pPr>
                        <a:lnSpc>
                          <a:spcPct val="115000"/>
                        </a:lnSpc>
                        <a:spcAft>
                          <a:spcPts val="800"/>
                        </a:spcAft>
                        <a:buNone/>
                      </a:pPr>
                      <a:r>
                        <a:rPr lang="en-GB" sz="1100" kern="100">
                          <a:effectLst/>
                        </a:rPr>
                        <a:t>None</a:t>
                      </a:r>
                      <a:endParaRPr lang="en-GB" sz="1200" kern="100">
                        <a:effectLst/>
                      </a:endParaRPr>
                    </a:p>
                    <a:p>
                      <a:pPr>
                        <a:lnSpc>
                          <a:spcPct val="115000"/>
                        </a:lnSpc>
                        <a:spcAft>
                          <a:spcPts val="800"/>
                        </a:spcAft>
                        <a:buNone/>
                      </a:pPr>
                      <a:r>
                        <a:rPr lang="en-GB" sz="1100" kern="100">
                          <a:effectLst/>
                        </a:rPr>
                        <a:t>None</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761979670"/>
                  </a:ext>
                </a:extLst>
              </a:tr>
              <a:tr h="0">
                <a:tc>
                  <a:txBody>
                    <a:bodyPr/>
                    <a:lstStyle/>
                    <a:p>
                      <a:pPr>
                        <a:lnSpc>
                          <a:spcPct val="115000"/>
                        </a:lnSpc>
                        <a:spcAft>
                          <a:spcPts val="800"/>
                        </a:spcAft>
                        <a:buNone/>
                      </a:pPr>
                      <a:r>
                        <a:rPr lang="en-GB" sz="1100" kern="100">
                          <a:effectLst/>
                        </a:rPr>
                        <a:t>Bluedog </a:t>
                      </a:r>
                      <a:endParaRPr lang="en-GB" sz="1200" kern="100">
                        <a:effectLst/>
                      </a:endParaRPr>
                    </a:p>
                    <a:p>
                      <a:pPr>
                        <a:lnSpc>
                          <a:spcPct val="115000"/>
                        </a:lnSpc>
                        <a:spcAft>
                          <a:spcPts val="800"/>
                        </a:spcAft>
                        <a:buNone/>
                      </a:pPr>
                      <a:r>
                        <a:rPr lang="en-GB" sz="1100" kern="100">
                          <a:effectLst/>
                        </a:rPr>
                        <a:t> </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6</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Headbanging</a:t>
                      </a:r>
                      <a:endParaRPr lang="en-GB" sz="1200" kern="100">
                        <a:effectLst/>
                      </a:endParaRPr>
                    </a:p>
                    <a:p>
                      <a:pPr>
                        <a:lnSpc>
                          <a:spcPct val="115000"/>
                        </a:lnSpc>
                        <a:spcAft>
                          <a:spcPts val="800"/>
                        </a:spcAft>
                        <a:buNone/>
                      </a:pPr>
                      <a:r>
                        <a:rPr lang="en-GB" sz="1100" kern="100">
                          <a:effectLst/>
                        </a:rPr>
                        <a:t>Cutting</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a:effectLst/>
                        </a:rPr>
                        <a:t>4</a:t>
                      </a:r>
                      <a:endParaRPr lang="en-GB" sz="1200" kern="100">
                        <a:effectLst/>
                      </a:endParaRPr>
                    </a:p>
                    <a:p>
                      <a:pPr>
                        <a:lnSpc>
                          <a:spcPct val="115000"/>
                        </a:lnSpc>
                        <a:spcAft>
                          <a:spcPts val="800"/>
                        </a:spcAft>
                        <a:buNone/>
                      </a:pPr>
                      <a:r>
                        <a:rPr lang="en-GB" sz="1100" kern="100">
                          <a:effectLst/>
                        </a:rPr>
                        <a:t>1</a:t>
                      </a:r>
                      <a:endParaRPr lang="en-GB" sz="1200" kern="100">
                        <a:effectLst/>
                      </a:endParaRPr>
                    </a:p>
                    <a:p>
                      <a:pPr>
                        <a:lnSpc>
                          <a:spcPct val="115000"/>
                        </a:lnSpc>
                        <a:spcAft>
                          <a:spcPts val="800"/>
                        </a:spcAft>
                        <a:buNone/>
                      </a:pPr>
                      <a:r>
                        <a:rPr lang="en-GB" sz="1100" kern="100">
                          <a:effectLst/>
                        </a:rPr>
                        <a:t> </a:t>
                      </a:r>
                      <a:endParaRPr lang="en-GB" sz="12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15000"/>
                        </a:lnSpc>
                        <a:spcAft>
                          <a:spcPts val="800"/>
                        </a:spcAft>
                        <a:buNone/>
                      </a:pPr>
                      <a:r>
                        <a:rPr lang="en-GB" sz="1100" kern="100" dirty="0">
                          <a:effectLst/>
                        </a:rPr>
                        <a:t>None</a:t>
                      </a:r>
                      <a:endParaRPr lang="en-GB" sz="1200" kern="100" dirty="0">
                        <a:effectLst/>
                      </a:endParaRPr>
                    </a:p>
                    <a:p>
                      <a:pPr>
                        <a:lnSpc>
                          <a:spcPct val="115000"/>
                        </a:lnSpc>
                        <a:spcAft>
                          <a:spcPts val="800"/>
                        </a:spcAft>
                        <a:buNone/>
                      </a:pPr>
                      <a:r>
                        <a:rPr lang="en-GB" sz="1100" kern="100" dirty="0">
                          <a:effectLst/>
                        </a:rPr>
                        <a:t>None</a:t>
                      </a:r>
                      <a:endParaRPr lang="en-GB" sz="1200" kern="100" dirty="0">
                        <a:effectLst/>
                      </a:endParaRPr>
                    </a:p>
                    <a:p>
                      <a:pPr>
                        <a:lnSpc>
                          <a:spcPct val="115000"/>
                        </a:lnSpc>
                        <a:spcAft>
                          <a:spcPts val="800"/>
                        </a:spcAft>
                        <a:buNone/>
                      </a:pPr>
                      <a:r>
                        <a:rPr lang="en-GB" sz="1100" kern="100" dirty="0">
                          <a:effectLst/>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27229071"/>
                  </a:ext>
                </a:extLst>
              </a:tr>
            </a:tbl>
          </a:graphicData>
        </a:graphic>
      </p:graphicFrame>
      <p:sp>
        <p:nvSpPr>
          <p:cNvPr id="9" name="TextBox 8">
            <a:extLst>
              <a:ext uri="{FF2B5EF4-FFF2-40B4-BE49-F238E27FC236}">
                <a16:creationId xmlns:a16="http://schemas.microsoft.com/office/drawing/2014/main" id="{06D7CC8D-BDB4-C9BF-B7ED-8D034E65EC8F}"/>
              </a:ext>
            </a:extLst>
          </p:cNvPr>
          <p:cNvSpPr txBox="1"/>
          <p:nvPr/>
        </p:nvSpPr>
        <p:spPr>
          <a:xfrm>
            <a:off x="1685511" y="5101334"/>
            <a:ext cx="2966611" cy="646331"/>
          </a:xfrm>
          <a:prstGeom prst="rect">
            <a:avLst/>
          </a:prstGeom>
          <a:noFill/>
        </p:spPr>
        <p:txBody>
          <a:bodyPr wrap="square" rtlCol="0">
            <a:spAutoFit/>
          </a:bodyPr>
          <a:lstStyle/>
          <a:p>
            <a:r>
              <a:rPr lang="en-GB" dirty="0">
                <a:solidFill>
                  <a:prstClr val="black"/>
                </a:solidFill>
                <a:latin typeface="Calibri"/>
              </a:rPr>
              <a:t>Period 1 31.01.24 – 01.05.24</a:t>
            </a:r>
          </a:p>
          <a:p>
            <a:r>
              <a:rPr lang="en-GB" dirty="0">
                <a:solidFill>
                  <a:prstClr val="black"/>
                </a:solidFill>
                <a:latin typeface="Calibri"/>
              </a:rPr>
              <a:t>Period 2 15.05.24 – 15.08.24</a:t>
            </a:r>
          </a:p>
        </p:txBody>
      </p:sp>
    </p:spTree>
    <p:extLst>
      <p:ext uri="{BB962C8B-B14F-4D97-AF65-F5344CB8AC3E}">
        <p14:creationId xmlns:p14="http://schemas.microsoft.com/office/powerpoint/2010/main" val="1086675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71FD-1A8E-0B77-E2DE-9E31FCDFB0CC}"/>
              </a:ext>
            </a:extLst>
          </p:cNvPr>
          <p:cNvSpPr>
            <a:spLocks noGrp="1"/>
          </p:cNvSpPr>
          <p:nvPr>
            <p:ph type="title"/>
          </p:nvPr>
        </p:nvSpPr>
        <p:spPr/>
        <p:txBody>
          <a:bodyPr>
            <a:normAutofit/>
          </a:bodyPr>
          <a:lstStyle/>
          <a:p>
            <a:r>
              <a:rPr lang="en-GB" dirty="0"/>
              <a:t>Theme 1: Planning for successful transition</a:t>
            </a:r>
          </a:p>
        </p:txBody>
      </p:sp>
      <p:sp>
        <p:nvSpPr>
          <p:cNvPr id="3" name="Content Placeholder 2">
            <a:extLst>
              <a:ext uri="{FF2B5EF4-FFF2-40B4-BE49-F238E27FC236}">
                <a16:creationId xmlns:a16="http://schemas.microsoft.com/office/drawing/2014/main" id="{E6AA21A1-4C51-DDFA-40BD-8F01311B95D2}"/>
              </a:ext>
            </a:extLst>
          </p:cNvPr>
          <p:cNvSpPr>
            <a:spLocks noGrp="1"/>
          </p:cNvSpPr>
          <p:nvPr>
            <p:ph idx="1"/>
          </p:nvPr>
        </p:nvSpPr>
        <p:spPr/>
        <p:txBody>
          <a:bodyPr>
            <a:normAutofit fontScale="77500" lnSpcReduction="20000"/>
          </a:bodyPr>
          <a:lstStyle/>
          <a:p>
            <a:r>
              <a:rPr lang="en-GB" dirty="0"/>
              <a:t>The focus on long term goals and transition is developed by engagement on the ward. </a:t>
            </a:r>
            <a:r>
              <a:rPr lang="en-GB" dirty="0" err="1"/>
              <a:t>Roadmanjobs</a:t>
            </a:r>
            <a:r>
              <a:rPr lang="en-GB" dirty="0"/>
              <a:t> notes: </a:t>
            </a:r>
          </a:p>
          <a:p>
            <a:pPr lvl="1"/>
            <a:r>
              <a:rPr lang="en-GB" i="1" dirty="0"/>
              <a:t>We talk a lot about like values and sticking to those values to make a life worth living. And since I’m in a much better place now, I’m more able to understand. (Data collection period 1) </a:t>
            </a:r>
          </a:p>
          <a:p>
            <a:r>
              <a:rPr lang="en-GB" dirty="0"/>
              <a:t>This is supported by effective transitions planning, as detailed by Superstar. </a:t>
            </a:r>
          </a:p>
          <a:p>
            <a:pPr lvl="1"/>
            <a:r>
              <a:rPr lang="en-GB" i="1" dirty="0"/>
              <a:t>Discharge book… Yeah, if there is a plan then they discharge you near my mum’s. I got photos in my discharge book I’ve got my hobbies. What I like, what I don’t like, what I </a:t>
            </a:r>
            <a:r>
              <a:rPr lang="en-GB" i="1" dirty="0" err="1"/>
              <a:t>wanna</a:t>
            </a:r>
            <a:r>
              <a:rPr lang="en-GB" i="1" dirty="0"/>
              <a:t> live in a bungalow. And just pictures really. (Data collection period 1)</a:t>
            </a:r>
          </a:p>
        </p:txBody>
      </p:sp>
      <p:sp>
        <p:nvSpPr>
          <p:cNvPr id="4" name="Slide Number Placeholder 3">
            <a:extLst>
              <a:ext uri="{FF2B5EF4-FFF2-40B4-BE49-F238E27FC236}">
                <a16:creationId xmlns:a16="http://schemas.microsoft.com/office/drawing/2014/main" id="{F7001FA4-7B4F-B44E-71E7-CC7E77D4ADEF}"/>
              </a:ext>
            </a:extLst>
          </p:cNvPr>
          <p:cNvSpPr>
            <a:spLocks noGrp="1"/>
          </p:cNvSpPr>
          <p:nvPr>
            <p:ph type="sldNum" sz="quarter" idx="12"/>
          </p:nvPr>
        </p:nvSpPr>
        <p:spPr/>
        <p:txBody>
          <a:bodyPr/>
          <a:lstStyle/>
          <a:p>
            <a:fld id="{62EB5621-A25D-4A13-8CCD-BA9CB3FA6369}" type="slidenum">
              <a:rPr lang="en-GB">
                <a:solidFill>
                  <a:prstClr val="black">
                    <a:tint val="75000"/>
                  </a:prstClr>
                </a:solidFill>
              </a:rPr>
              <a:pPr/>
              <a:t>18</a:t>
            </a:fld>
            <a:endParaRPr lang="en-GB">
              <a:solidFill>
                <a:prstClr val="black">
                  <a:tint val="75000"/>
                </a:prstClr>
              </a:solidFill>
            </a:endParaRPr>
          </a:p>
        </p:txBody>
      </p:sp>
    </p:spTree>
    <p:extLst>
      <p:ext uri="{BB962C8B-B14F-4D97-AF65-F5344CB8AC3E}">
        <p14:creationId xmlns:p14="http://schemas.microsoft.com/office/powerpoint/2010/main" val="2882534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FEE4E-6572-D3B9-404C-653D1986EA70}"/>
              </a:ext>
            </a:extLst>
          </p:cNvPr>
          <p:cNvSpPr>
            <a:spLocks noGrp="1"/>
          </p:cNvSpPr>
          <p:nvPr>
            <p:ph type="title"/>
          </p:nvPr>
        </p:nvSpPr>
        <p:spPr/>
        <p:txBody>
          <a:bodyPr/>
          <a:lstStyle/>
          <a:p>
            <a:r>
              <a:rPr lang="en-GB" dirty="0"/>
              <a:t>Supporting data</a:t>
            </a:r>
          </a:p>
        </p:txBody>
      </p:sp>
      <p:sp>
        <p:nvSpPr>
          <p:cNvPr id="3" name="Content Placeholder 2">
            <a:extLst>
              <a:ext uri="{FF2B5EF4-FFF2-40B4-BE49-F238E27FC236}">
                <a16:creationId xmlns:a16="http://schemas.microsoft.com/office/drawing/2014/main" id="{EEECCDEE-4DD3-9010-7BC1-2DC663D5F662}"/>
              </a:ext>
            </a:extLst>
          </p:cNvPr>
          <p:cNvSpPr>
            <a:spLocks noGrp="1"/>
          </p:cNvSpPr>
          <p:nvPr>
            <p:ph idx="1"/>
          </p:nvPr>
        </p:nvSpPr>
        <p:spPr/>
        <p:txBody>
          <a:bodyPr>
            <a:normAutofit lnSpcReduction="10000"/>
          </a:bodyPr>
          <a:lstStyle/>
          <a:p>
            <a:r>
              <a:rPr lang="en-GB" dirty="0" err="1"/>
              <a:t>Purplestacey</a:t>
            </a:r>
            <a:r>
              <a:rPr lang="en-GB" dirty="0"/>
              <a:t> found it hard to envision a future outside of mental health services but would like to go to college to study childcare. However, she couldn’t identify the steps towards the goal, stating: </a:t>
            </a:r>
          </a:p>
          <a:p>
            <a:pPr lvl="1"/>
            <a:r>
              <a:rPr lang="en-GB" i="1" dirty="0"/>
              <a:t>Not really at the moment, cause trying just focusing on myself until I actually know what I want with my life when I’m out of here. (</a:t>
            </a:r>
            <a:r>
              <a:rPr lang="en-GB" i="1" dirty="0" err="1"/>
              <a:t>Purplestacey</a:t>
            </a:r>
            <a:r>
              <a:rPr lang="en-GB" i="1" dirty="0"/>
              <a:t>, </a:t>
            </a:r>
            <a:r>
              <a:rPr lang="en-GB" i="1" dirty="0" err="1"/>
              <a:t>interview</a:t>
            </a:r>
            <a:r>
              <a:rPr lang="en-GB" i="1" dirty="0"/>
              <a:t>, data collection 2)</a:t>
            </a:r>
          </a:p>
        </p:txBody>
      </p:sp>
      <p:sp>
        <p:nvSpPr>
          <p:cNvPr id="4" name="Slide Number Placeholder 3">
            <a:extLst>
              <a:ext uri="{FF2B5EF4-FFF2-40B4-BE49-F238E27FC236}">
                <a16:creationId xmlns:a16="http://schemas.microsoft.com/office/drawing/2014/main" id="{09E116B7-284D-E624-C120-2A92B282831A}"/>
              </a:ext>
            </a:extLst>
          </p:cNvPr>
          <p:cNvSpPr>
            <a:spLocks noGrp="1"/>
          </p:cNvSpPr>
          <p:nvPr>
            <p:ph type="sldNum" sz="quarter" idx="12"/>
          </p:nvPr>
        </p:nvSpPr>
        <p:spPr/>
        <p:txBody>
          <a:bodyPr/>
          <a:lstStyle/>
          <a:p>
            <a:fld id="{62EB5621-A25D-4A13-8CCD-BA9CB3FA6369}" type="slidenum">
              <a:rPr lang="en-GB">
                <a:solidFill>
                  <a:prstClr val="black">
                    <a:tint val="75000"/>
                  </a:prstClr>
                </a:solidFill>
              </a:rPr>
              <a:pPr/>
              <a:t>19</a:t>
            </a:fld>
            <a:endParaRPr lang="en-GB">
              <a:solidFill>
                <a:prstClr val="black">
                  <a:tint val="75000"/>
                </a:prstClr>
              </a:solidFill>
            </a:endParaRPr>
          </a:p>
        </p:txBody>
      </p:sp>
    </p:spTree>
    <p:extLst>
      <p:ext uri="{BB962C8B-B14F-4D97-AF65-F5344CB8AC3E}">
        <p14:creationId xmlns:p14="http://schemas.microsoft.com/office/powerpoint/2010/main" val="270870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96DE6-FFB3-DEEE-5590-89523018B7A2}"/>
              </a:ext>
            </a:extLst>
          </p:cNvPr>
          <p:cNvSpPr>
            <a:spLocks noGrp="1"/>
          </p:cNvSpPr>
          <p:nvPr>
            <p:ph type="title"/>
          </p:nvPr>
        </p:nvSpPr>
        <p:spPr/>
        <p:txBody>
          <a:bodyPr/>
          <a:lstStyle/>
          <a:p>
            <a:r>
              <a:rPr lang="en-GB" dirty="0"/>
              <a:t>Beyond De-</a:t>
            </a:r>
            <a:r>
              <a:rPr lang="en-GB" dirty="0" err="1"/>
              <a:t>instutionalisation</a:t>
            </a:r>
            <a:endParaRPr lang="en-GB" dirty="0"/>
          </a:p>
        </p:txBody>
      </p:sp>
      <p:sp>
        <p:nvSpPr>
          <p:cNvPr id="3" name="Content Placeholder 2">
            <a:extLst>
              <a:ext uri="{FF2B5EF4-FFF2-40B4-BE49-F238E27FC236}">
                <a16:creationId xmlns:a16="http://schemas.microsoft.com/office/drawing/2014/main" id="{5D8ACF45-7011-3477-79E8-5B3C30713005}"/>
              </a:ext>
            </a:extLst>
          </p:cNvPr>
          <p:cNvSpPr>
            <a:spLocks noGrp="1"/>
          </p:cNvSpPr>
          <p:nvPr>
            <p:ph idx="1"/>
          </p:nvPr>
        </p:nvSpPr>
        <p:spPr/>
        <p:txBody>
          <a:bodyPr>
            <a:normAutofit fontScale="92500"/>
          </a:bodyPr>
          <a:lstStyle/>
          <a:p>
            <a:r>
              <a:rPr lang="en-GB" dirty="0"/>
              <a:t>The UK de-institutionalised its large psychiatric hospitals at the end of the 20</a:t>
            </a:r>
            <a:r>
              <a:rPr lang="en-GB" baseline="30000" dirty="0"/>
              <a:t>th</a:t>
            </a:r>
            <a:r>
              <a:rPr lang="en-GB" dirty="0"/>
              <a:t> century.</a:t>
            </a:r>
          </a:p>
          <a:p>
            <a:r>
              <a:rPr lang="en-GB" dirty="0"/>
              <a:t>However, women diagnosed as having Borderline Personality Disorder (BPD) are often hospitalised following a compulsory order, due to the high level of self-harm which they experience. </a:t>
            </a:r>
          </a:p>
          <a:p>
            <a:r>
              <a:rPr lang="en-GB" dirty="0"/>
              <a:t>Although most of them have a good intelligence level, they see themselves as a failure, have few friends, complex family relationships, ongoing problems manifested by the end of their adolescence. </a:t>
            </a:r>
          </a:p>
          <a:p>
            <a:r>
              <a:rPr lang="en-GB" dirty="0"/>
              <a:t>Yet we do have an unusual success story in the biography of Prof. Marsha Linehan, who was hospitalised, age 16-18, in a US psychiatric hospital with a BPD diagnosis. She developed later the successful Dialectical Behavioural Therapy (DBT) programme, which offers compassion and acceptance alongside encouragement to become self-responsible for this group of mainly women.  </a:t>
            </a:r>
          </a:p>
        </p:txBody>
      </p:sp>
    </p:spTree>
    <p:extLst>
      <p:ext uri="{BB962C8B-B14F-4D97-AF65-F5344CB8AC3E}">
        <p14:creationId xmlns:p14="http://schemas.microsoft.com/office/powerpoint/2010/main" val="3350990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C3CA-12DF-9418-E993-57E1B0AF0180}"/>
              </a:ext>
            </a:extLst>
          </p:cNvPr>
          <p:cNvSpPr>
            <a:spLocks noGrp="1"/>
          </p:cNvSpPr>
          <p:nvPr>
            <p:ph type="title"/>
          </p:nvPr>
        </p:nvSpPr>
        <p:spPr/>
        <p:txBody>
          <a:bodyPr>
            <a:normAutofit/>
          </a:bodyPr>
          <a:lstStyle/>
          <a:p>
            <a:r>
              <a:rPr lang="en-GB" dirty="0"/>
              <a:t>Theme 2: Self esteem and worth</a:t>
            </a:r>
          </a:p>
        </p:txBody>
      </p:sp>
      <p:sp>
        <p:nvSpPr>
          <p:cNvPr id="3" name="Content Placeholder 2">
            <a:extLst>
              <a:ext uri="{FF2B5EF4-FFF2-40B4-BE49-F238E27FC236}">
                <a16:creationId xmlns:a16="http://schemas.microsoft.com/office/drawing/2014/main" id="{4F03DED8-A27F-5B80-47A0-1D5F4BA89BEE}"/>
              </a:ext>
            </a:extLst>
          </p:cNvPr>
          <p:cNvSpPr>
            <a:spLocks noGrp="1"/>
          </p:cNvSpPr>
          <p:nvPr>
            <p:ph idx="1"/>
          </p:nvPr>
        </p:nvSpPr>
        <p:spPr/>
        <p:txBody>
          <a:bodyPr>
            <a:normAutofit lnSpcReduction="10000"/>
          </a:bodyPr>
          <a:lstStyle/>
          <a:p>
            <a:r>
              <a:rPr lang="en-GB" dirty="0"/>
              <a:t>The feeling of self-worth and the role of self-esteem and ambition are key parts of recovery and transition to the community. Shared decision making is about sharing power between people involved in a mental health consul </a:t>
            </a:r>
            <a:r>
              <a:rPr lang="en-GB" dirty="0" err="1"/>
              <a:t>tation</a:t>
            </a:r>
            <a:r>
              <a:rPr lang="en-GB" dirty="0"/>
              <a:t> process and enabling the best outcomes to be achieved for the service user, in partnership with the staff (Ramon et al., 2017).</a:t>
            </a:r>
          </a:p>
        </p:txBody>
      </p:sp>
      <p:sp>
        <p:nvSpPr>
          <p:cNvPr id="4" name="Slide Number Placeholder 3">
            <a:extLst>
              <a:ext uri="{FF2B5EF4-FFF2-40B4-BE49-F238E27FC236}">
                <a16:creationId xmlns:a16="http://schemas.microsoft.com/office/drawing/2014/main" id="{7328C444-B0E7-DB38-E219-E43CDF6631F5}"/>
              </a:ext>
            </a:extLst>
          </p:cNvPr>
          <p:cNvSpPr>
            <a:spLocks noGrp="1"/>
          </p:cNvSpPr>
          <p:nvPr>
            <p:ph type="sldNum" sz="quarter" idx="12"/>
          </p:nvPr>
        </p:nvSpPr>
        <p:spPr/>
        <p:txBody>
          <a:bodyPr/>
          <a:lstStyle/>
          <a:p>
            <a:fld id="{62EB5621-A25D-4A13-8CCD-BA9CB3FA6369}" type="slidenum">
              <a:rPr lang="en-GB">
                <a:solidFill>
                  <a:prstClr val="black">
                    <a:tint val="75000"/>
                  </a:prstClr>
                </a:solidFill>
              </a:rPr>
              <a:pPr/>
              <a:t>20</a:t>
            </a:fld>
            <a:endParaRPr lang="en-GB">
              <a:solidFill>
                <a:prstClr val="black">
                  <a:tint val="75000"/>
                </a:prstClr>
              </a:solidFill>
            </a:endParaRPr>
          </a:p>
        </p:txBody>
      </p:sp>
    </p:spTree>
    <p:extLst>
      <p:ext uri="{BB962C8B-B14F-4D97-AF65-F5344CB8AC3E}">
        <p14:creationId xmlns:p14="http://schemas.microsoft.com/office/powerpoint/2010/main" val="1898844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9C52F-7377-2D32-D9A2-97A711A12CD9}"/>
              </a:ext>
            </a:extLst>
          </p:cNvPr>
          <p:cNvSpPr>
            <a:spLocks noGrp="1"/>
          </p:cNvSpPr>
          <p:nvPr>
            <p:ph type="title"/>
          </p:nvPr>
        </p:nvSpPr>
        <p:spPr/>
        <p:txBody>
          <a:bodyPr/>
          <a:lstStyle/>
          <a:p>
            <a:r>
              <a:rPr lang="en-GB" dirty="0"/>
              <a:t>Supporting data</a:t>
            </a:r>
          </a:p>
        </p:txBody>
      </p:sp>
      <p:sp>
        <p:nvSpPr>
          <p:cNvPr id="3" name="Content Placeholder 2">
            <a:extLst>
              <a:ext uri="{FF2B5EF4-FFF2-40B4-BE49-F238E27FC236}">
                <a16:creationId xmlns:a16="http://schemas.microsoft.com/office/drawing/2014/main" id="{39E269CF-34FD-49BF-83E0-130B54BAC71B}"/>
              </a:ext>
            </a:extLst>
          </p:cNvPr>
          <p:cNvSpPr>
            <a:spLocks noGrp="1"/>
          </p:cNvSpPr>
          <p:nvPr>
            <p:ph idx="1"/>
          </p:nvPr>
        </p:nvSpPr>
        <p:spPr/>
        <p:txBody>
          <a:bodyPr>
            <a:normAutofit fontScale="70000" lnSpcReduction="20000"/>
          </a:bodyPr>
          <a:lstStyle/>
          <a:p>
            <a:r>
              <a:rPr lang="en-GB" dirty="0"/>
              <a:t>The emphasis placed on valuing expertise by experience is key to </a:t>
            </a:r>
            <a:r>
              <a:rPr lang="en-GB" dirty="0" err="1"/>
              <a:t>building</a:t>
            </a:r>
            <a:r>
              <a:rPr lang="en-GB" dirty="0"/>
              <a:t> self-esteem. Being a ward peer support facilitator has given </a:t>
            </a:r>
            <a:r>
              <a:rPr lang="en-GB" dirty="0" err="1"/>
              <a:t>Greenfrog</a:t>
            </a:r>
            <a:r>
              <a:rPr lang="en-GB" dirty="0"/>
              <a:t> a sense of responsibility on the ward T</a:t>
            </a:r>
          </a:p>
          <a:p>
            <a:pPr lvl="1"/>
            <a:r>
              <a:rPr lang="en-GB" i="1" dirty="0"/>
              <a:t>It’s helped me feel like it’s helped me feel like more, I don’t know, like, </a:t>
            </a:r>
            <a:r>
              <a:rPr lang="en-GB" i="1" dirty="0" err="1"/>
              <a:t>independent</a:t>
            </a:r>
            <a:r>
              <a:rPr lang="en-GB" i="1" dirty="0"/>
              <a:t> and, like, responsible for something. (</a:t>
            </a:r>
            <a:r>
              <a:rPr lang="en-GB" i="1" dirty="0" err="1"/>
              <a:t>Greenfrog</a:t>
            </a:r>
            <a:r>
              <a:rPr lang="en-GB" i="1" dirty="0"/>
              <a:t>, data collection period 1) </a:t>
            </a:r>
          </a:p>
          <a:p>
            <a:r>
              <a:rPr lang="en-GB" dirty="0" err="1"/>
              <a:t>Greenfrog</a:t>
            </a:r>
            <a:r>
              <a:rPr lang="en-GB" dirty="0"/>
              <a:t> reported how in preparation for discharge, she managed her own medication, remembering the times and dosage – thus taking responsibility for her own care. </a:t>
            </a:r>
          </a:p>
          <a:p>
            <a:pPr lvl="1"/>
            <a:r>
              <a:rPr lang="en-GB" i="1" dirty="0"/>
              <a:t>I mean on this day I was able because I have them in my room, I was just able to like, take my meds out with me and that was nice, like not having to ask for permission. I can just like give my own meds. </a:t>
            </a:r>
          </a:p>
        </p:txBody>
      </p:sp>
      <p:sp>
        <p:nvSpPr>
          <p:cNvPr id="4" name="Slide Number Placeholder 3">
            <a:extLst>
              <a:ext uri="{FF2B5EF4-FFF2-40B4-BE49-F238E27FC236}">
                <a16:creationId xmlns:a16="http://schemas.microsoft.com/office/drawing/2014/main" id="{82858071-F902-AA09-A81F-A20735263CDB}"/>
              </a:ext>
            </a:extLst>
          </p:cNvPr>
          <p:cNvSpPr>
            <a:spLocks noGrp="1"/>
          </p:cNvSpPr>
          <p:nvPr>
            <p:ph type="sldNum" sz="quarter" idx="12"/>
          </p:nvPr>
        </p:nvSpPr>
        <p:spPr/>
        <p:txBody>
          <a:bodyPr/>
          <a:lstStyle/>
          <a:p>
            <a:fld id="{62EB5621-A25D-4A13-8CCD-BA9CB3FA6369}" type="slidenum">
              <a:rPr lang="en-GB">
                <a:solidFill>
                  <a:prstClr val="black">
                    <a:tint val="75000"/>
                  </a:prstClr>
                </a:solidFill>
              </a:rPr>
              <a:pPr/>
              <a:t>21</a:t>
            </a:fld>
            <a:endParaRPr lang="en-GB">
              <a:solidFill>
                <a:prstClr val="black">
                  <a:tint val="75000"/>
                </a:prstClr>
              </a:solidFill>
            </a:endParaRPr>
          </a:p>
        </p:txBody>
      </p:sp>
    </p:spTree>
    <p:extLst>
      <p:ext uri="{BB962C8B-B14F-4D97-AF65-F5344CB8AC3E}">
        <p14:creationId xmlns:p14="http://schemas.microsoft.com/office/powerpoint/2010/main" val="3426211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F8E26-B679-8E96-7988-B93DE9B4C15D}"/>
              </a:ext>
            </a:extLst>
          </p:cNvPr>
          <p:cNvSpPr>
            <a:spLocks noGrp="1"/>
          </p:cNvSpPr>
          <p:nvPr>
            <p:ph type="title"/>
          </p:nvPr>
        </p:nvSpPr>
        <p:spPr>
          <a:xfrm>
            <a:off x="2152650" y="1069524"/>
            <a:ext cx="7886700" cy="756107"/>
          </a:xfrm>
        </p:spPr>
        <p:txBody>
          <a:bodyPr anchor="ctr">
            <a:normAutofit fontScale="90000"/>
          </a:bodyPr>
          <a:lstStyle/>
          <a:p>
            <a:r>
              <a:rPr lang="en-GB" sz="2500" dirty="0"/>
              <a:t>Theme 3:  Hospital environment, activities and meaningful occupation</a:t>
            </a:r>
          </a:p>
        </p:txBody>
      </p:sp>
      <p:pic>
        <p:nvPicPr>
          <p:cNvPr id="5" name="Content Placeholder 4" descr="A wheelchair in a park">
            <a:extLst>
              <a:ext uri="{FF2B5EF4-FFF2-40B4-BE49-F238E27FC236}">
                <a16:creationId xmlns:a16="http://schemas.microsoft.com/office/drawing/2014/main" id="{749F8291-6F0B-9AA2-500C-DEE13092116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7690" r="-3" b="-3"/>
          <a:stretch>
            <a:fillRect/>
          </a:stretch>
        </p:blipFill>
        <p:spPr bwMode="auto">
          <a:xfrm>
            <a:off x="2152650" y="1825625"/>
            <a:ext cx="3886200" cy="4351338"/>
          </a:xfrm>
          <a:prstGeom prst="rect">
            <a:avLst/>
          </a:prstGeom>
          <a:noFill/>
          <a:ln>
            <a:noFill/>
          </a:ln>
        </p:spPr>
      </p:pic>
      <p:sp>
        <p:nvSpPr>
          <p:cNvPr id="10" name="Content Placeholder 3">
            <a:extLst>
              <a:ext uri="{FF2B5EF4-FFF2-40B4-BE49-F238E27FC236}">
                <a16:creationId xmlns:a16="http://schemas.microsoft.com/office/drawing/2014/main" id="{0E7E8A07-B2EB-A828-703B-DFE99376F6C1}"/>
              </a:ext>
            </a:extLst>
          </p:cNvPr>
          <p:cNvSpPr>
            <a:spLocks noGrp="1"/>
          </p:cNvSpPr>
          <p:nvPr>
            <p:ph sz="half" idx="2"/>
          </p:nvPr>
        </p:nvSpPr>
        <p:spPr>
          <a:xfrm>
            <a:off x="6153150" y="1825625"/>
            <a:ext cx="3886200" cy="4351338"/>
          </a:xfrm>
        </p:spPr>
        <p:txBody>
          <a:bodyPr>
            <a:normAutofit fontScale="77500" lnSpcReduction="20000"/>
          </a:bodyPr>
          <a:lstStyle/>
          <a:p>
            <a:r>
              <a:rPr lang="en-US" dirty="0"/>
              <a:t>Walk and talk group</a:t>
            </a:r>
          </a:p>
          <a:p>
            <a:r>
              <a:rPr lang="en-GB" dirty="0"/>
              <a:t>Paradoxically, the wheelchair represents freedom with restrictions.  It gives </a:t>
            </a:r>
            <a:r>
              <a:rPr lang="en-GB" dirty="0" err="1"/>
              <a:t>Greenfrog</a:t>
            </a:r>
            <a:r>
              <a:rPr lang="en-GB" dirty="0"/>
              <a:t> the freedom to go out with friends but also restricts and limits her access.  She experiences pain when walking and using crutches. (data collection 1)</a:t>
            </a:r>
          </a:p>
          <a:p>
            <a:endParaRPr lang="en-US" dirty="0"/>
          </a:p>
        </p:txBody>
      </p:sp>
      <p:sp>
        <p:nvSpPr>
          <p:cNvPr id="4" name="Slide Number Placeholder 3">
            <a:extLst>
              <a:ext uri="{FF2B5EF4-FFF2-40B4-BE49-F238E27FC236}">
                <a16:creationId xmlns:a16="http://schemas.microsoft.com/office/drawing/2014/main" id="{DF1D3CFE-FF90-F75A-E0BC-B5BDB9D2EA7F}"/>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22</a:t>
            </a:fld>
            <a:endParaRPr lang="en-GB">
              <a:solidFill>
                <a:prstClr val="black">
                  <a:tint val="75000"/>
                </a:prstClr>
              </a:solidFill>
            </a:endParaRPr>
          </a:p>
        </p:txBody>
      </p:sp>
    </p:spTree>
    <p:extLst>
      <p:ext uri="{BB962C8B-B14F-4D97-AF65-F5344CB8AC3E}">
        <p14:creationId xmlns:p14="http://schemas.microsoft.com/office/powerpoint/2010/main" val="1201374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each with a rocky shore">
            <a:extLst>
              <a:ext uri="{FF2B5EF4-FFF2-40B4-BE49-F238E27FC236}">
                <a16:creationId xmlns:a16="http://schemas.microsoft.com/office/drawing/2014/main" id="{9722EC53-471B-3779-1E27-87A321A3B33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18" r="-3" b="-3"/>
          <a:stretch>
            <a:fillRect/>
          </a:stretch>
        </p:blipFill>
        <p:spPr bwMode="auto">
          <a:xfrm>
            <a:off x="2152650" y="1825625"/>
            <a:ext cx="3886200" cy="4351338"/>
          </a:xfrm>
          <a:prstGeom prst="rect">
            <a:avLst/>
          </a:prstGeom>
          <a:noFill/>
          <a:ln>
            <a:noFill/>
          </a:ln>
        </p:spPr>
      </p:pic>
      <p:sp>
        <p:nvSpPr>
          <p:cNvPr id="4" name="Content Placeholder 3">
            <a:extLst>
              <a:ext uri="{FF2B5EF4-FFF2-40B4-BE49-F238E27FC236}">
                <a16:creationId xmlns:a16="http://schemas.microsoft.com/office/drawing/2014/main" id="{AF6BB3A2-163B-E622-6E1D-7BD9F373D39B}"/>
              </a:ext>
            </a:extLst>
          </p:cNvPr>
          <p:cNvSpPr>
            <a:spLocks noGrp="1"/>
          </p:cNvSpPr>
          <p:nvPr>
            <p:ph sz="half" idx="2"/>
          </p:nvPr>
        </p:nvSpPr>
        <p:spPr>
          <a:xfrm>
            <a:off x="6153150" y="1272209"/>
            <a:ext cx="4027833" cy="5337313"/>
          </a:xfrm>
        </p:spPr>
        <p:txBody>
          <a:bodyPr>
            <a:normAutofit/>
          </a:bodyPr>
          <a:lstStyle/>
          <a:p>
            <a:pPr>
              <a:lnSpc>
                <a:spcPct val="90000"/>
              </a:lnSpc>
            </a:pPr>
            <a:r>
              <a:rPr lang="en-GB" sz="1800" i="1" dirty="0"/>
              <a:t>It's like it's similar like freedom and choice and doing things that I want to do.  And I mean I feel like the wheelchairs like further in the distance and maybe that's like the next stage of my life being further away from that stuff.  I mean being able to maybe manage without it or with using it less.  Maybe. Hopefully in the next three months it won't be in the photo at all…  In the last time (data collection 1, photo) it was like right near the front and like very much of that and in the space, I feel like it's still it's still there, but it's like.  It's  a smaller thing.  (</a:t>
            </a:r>
            <a:r>
              <a:rPr lang="en-GB" sz="1800" i="1" dirty="0" err="1"/>
              <a:t>Greenfrog</a:t>
            </a:r>
            <a:r>
              <a:rPr lang="en-GB" sz="1800" i="1" dirty="0"/>
              <a:t>, interview, data collection 2)</a:t>
            </a:r>
          </a:p>
          <a:p>
            <a:pPr>
              <a:lnSpc>
                <a:spcPct val="90000"/>
              </a:lnSpc>
            </a:pPr>
            <a:endParaRPr lang="en-GB" sz="1800" dirty="0"/>
          </a:p>
        </p:txBody>
      </p:sp>
      <p:sp>
        <p:nvSpPr>
          <p:cNvPr id="5" name="Slide Number Placeholder 4">
            <a:extLst>
              <a:ext uri="{FF2B5EF4-FFF2-40B4-BE49-F238E27FC236}">
                <a16:creationId xmlns:a16="http://schemas.microsoft.com/office/drawing/2014/main" id="{C6C3EA2E-9052-DBE0-A5B0-5DFE65031DE8}"/>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23</a:t>
            </a:fld>
            <a:endParaRPr lang="en-GB">
              <a:solidFill>
                <a:prstClr val="black">
                  <a:tint val="75000"/>
                </a:prstClr>
              </a:solidFill>
            </a:endParaRPr>
          </a:p>
        </p:txBody>
      </p:sp>
    </p:spTree>
    <p:extLst>
      <p:ext uri="{BB962C8B-B14F-4D97-AF65-F5344CB8AC3E}">
        <p14:creationId xmlns:p14="http://schemas.microsoft.com/office/powerpoint/2010/main" val="3295683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ed with lights on the wall&#10;&#10;Description automatically generated">
            <a:extLst>
              <a:ext uri="{FF2B5EF4-FFF2-40B4-BE49-F238E27FC236}">
                <a16:creationId xmlns:a16="http://schemas.microsoft.com/office/drawing/2014/main" id="{3DA45D08-DD88-B354-E966-D02F62F1C87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2152650" y="1152940"/>
            <a:ext cx="3886200" cy="4791455"/>
          </a:xfrm>
          <a:prstGeom prst="rect">
            <a:avLst/>
          </a:prstGeom>
          <a:noFill/>
          <a:ln>
            <a:noFill/>
          </a:ln>
        </p:spPr>
      </p:pic>
      <p:sp>
        <p:nvSpPr>
          <p:cNvPr id="4" name="Content Placeholder 3">
            <a:extLst>
              <a:ext uri="{FF2B5EF4-FFF2-40B4-BE49-F238E27FC236}">
                <a16:creationId xmlns:a16="http://schemas.microsoft.com/office/drawing/2014/main" id="{0CFE873C-72BE-E808-5876-71786F31CC98}"/>
              </a:ext>
            </a:extLst>
          </p:cNvPr>
          <p:cNvSpPr>
            <a:spLocks noGrp="1"/>
          </p:cNvSpPr>
          <p:nvPr>
            <p:ph sz="half" idx="2"/>
          </p:nvPr>
        </p:nvSpPr>
        <p:spPr>
          <a:xfrm>
            <a:off x="6153150" y="1152939"/>
            <a:ext cx="3886200" cy="5024024"/>
          </a:xfrm>
        </p:spPr>
        <p:txBody>
          <a:bodyPr>
            <a:normAutofit/>
          </a:bodyPr>
          <a:lstStyle/>
          <a:p>
            <a:pPr>
              <a:lnSpc>
                <a:spcPct val="90000"/>
              </a:lnSpc>
            </a:pPr>
            <a:r>
              <a:rPr lang="en-GB" sz="2200" i="1" dirty="0"/>
              <a:t>This is my room on the ward now. I think it just like when I came here, my room was completely empty. Like I just had the light blue mattress and the old blanket and now I've got like all of my own stuff that were more covered in fairy lights and it just makes me feel like I've come a long way.  (</a:t>
            </a:r>
            <a:r>
              <a:rPr lang="en-GB" sz="2200" i="1" dirty="0" err="1"/>
              <a:t>Greenfrog</a:t>
            </a:r>
            <a:r>
              <a:rPr lang="en-GB" sz="2200" i="1" dirty="0"/>
              <a:t> data collection period 1)  </a:t>
            </a:r>
          </a:p>
          <a:p>
            <a:pPr>
              <a:lnSpc>
                <a:spcPct val="90000"/>
              </a:lnSpc>
            </a:pPr>
            <a:endParaRPr lang="en-GB" sz="2200" dirty="0"/>
          </a:p>
        </p:txBody>
      </p:sp>
      <p:sp>
        <p:nvSpPr>
          <p:cNvPr id="5" name="Slide Number Placeholder 4">
            <a:extLst>
              <a:ext uri="{FF2B5EF4-FFF2-40B4-BE49-F238E27FC236}">
                <a16:creationId xmlns:a16="http://schemas.microsoft.com/office/drawing/2014/main" id="{3163B978-AED8-82EF-2A86-AAC5EF7C07A5}"/>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24</a:t>
            </a:fld>
            <a:endParaRPr lang="en-GB">
              <a:solidFill>
                <a:prstClr val="black">
                  <a:tint val="75000"/>
                </a:prstClr>
              </a:solidFill>
            </a:endParaRPr>
          </a:p>
        </p:txBody>
      </p:sp>
    </p:spTree>
    <p:extLst>
      <p:ext uri="{BB962C8B-B14F-4D97-AF65-F5344CB8AC3E}">
        <p14:creationId xmlns:p14="http://schemas.microsoft.com/office/powerpoint/2010/main" val="1799820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6E0AF-4C1A-F40A-8D60-C11930DE73F6}"/>
              </a:ext>
            </a:extLst>
          </p:cNvPr>
          <p:cNvSpPr>
            <a:spLocks noGrp="1"/>
          </p:cNvSpPr>
          <p:nvPr>
            <p:ph type="title"/>
          </p:nvPr>
        </p:nvSpPr>
        <p:spPr>
          <a:xfrm>
            <a:off x="2378433" y="1242034"/>
            <a:ext cx="7660918" cy="962281"/>
          </a:xfrm>
        </p:spPr>
        <p:txBody>
          <a:bodyPr anchor="ctr">
            <a:normAutofit/>
          </a:bodyPr>
          <a:lstStyle/>
          <a:p>
            <a:r>
              <a:rPr lang="en-GB" sz="3100" dirty="0"/>
              <a:t>Theme 4: Relationships and systems</a:t>
            </a:r>
            <a:br>
              <a:rPr lang="en-GB" sz="3100" dirty="0"/>
            </a:br>
            <a:endParaRPr lang="en-GB" sz="3100" dirty="0"/>
          </a:p>
        </p:txBody>
      </p:sp>
      <p:sp>
        <p:nvSpPr>
          <p:cNvPr id="3" name="Content Placeholder 2">
            <a:extLst>
              <a:ext uri="{FF2B5EF4-FFF2-40B4-BE49-F238E27FC236}">
                <a16:creationId xmlns:a16="http://schemas.microsoft.com/office/drawing/2014/main" id="{6659E3FD-090C-8EEB-9033-FBA924B34C40}"/>
              </a:ext>
            </a:extLst>
          </p:cNvPr>
          <p:cNvSpPr>
            <a:spLocks noGrp="1"/>
          </p:cNvSpPr>
          <p:nvPr>
            <p:ph idx="1"/>
          </p:nvPr>
        </p:nvSpPr>
        <p:spPr>
          <a:xfrm>
            <a:off x="2378433" y="2339246"/>
            <a:ext cx="7660918" cy="3656106"/>
          </a:xfrm>
        </p:spPr>
        <p:txBody>
          <a:bodyPr>
            <a:normAutofit fontScale="70000" lnSpcReduction="20000"/>
          </a:bodyPr>
          <a:lstStyle/>
          <a:p>
            <a:pPr marL="457189" lvl="1" indent="0">
              <a:buNone/>
            </a:pPr>
            <a:r>
              <a:rPr lang="en-GB" dirty="0"/>
              <a:t>Relationship based practice at the basis of all care</a:t>
            </a:r>
          </a:p>
          <a:p>
            <a:pPr marL="457189" lvl="1" indent="0">
              <a:buNone/>
            </a:pPr>
            <a:r>
              <a:rPr lang="en-GB" i="1" dirty="0"/>
              <a:t>No. It's different to any other hospital I've been to how the staff treat you, and I think it's better  (</a:t>
            </a:r>
            <a:r>
              <a:rPr lang="en-GB" i="1" dirty="0" err="1"/>
              <a:t>Purplestacy</a:t>
            </a:r>
            <a:r>
              <a:rPr lang="en-GB" i="1" dirty="0"/>
              <a:t> data collection period 1).</a:t>
            </a:r>
          </a:p>
          <a:p>
            <a:r>
              <a:rPr lang="en-GB" dirty="0"/>
              <a:t>This positive relationship is reported despite </a:t>
            </a:r>
            <a:r>
              <a:rPr lang="en-GB" dirty="0" err="1"/>
              <a:t>Purplestacey’s</a:t>
            </a:r>
            <a:r>
              <a:rPr lang="en-GB" dirty="0"/>
              <a:t> sometime apparent indifference, as reflected in the DBT report provided by staff: </a:t>
            </a:r>
          </a:p>
          <a:p>
            <a:pPr lvl="1"/>
            <a:r>
              <a:rPr lang="en-GB" i="1" dirty="0" err="1"/>
              <a:t>Purplestacey</a:t>
            </a:r>
            <a:r>
              <a:rPr lang="en-GB" i="1" dirty="0"/>
              <a:t> can appear to act as if they are indifferent, when in discussions with the team. This has often been because they are expecting a negative experience and to be told they are not engaging effectively  (</a:t>
            </a:r>
            <a:r>
              <a:rPr lang="en-GB" dirty="0" err="1"/>
              <a:t>Purplestacy</a:t>
            </a:r>
            <a:r>
              <a:rPr lang="en-GB" dirty="0"/>
              <a:t> data collection period 1 DBT report)</a:t>
            </a:r>
          </a:p>
          <a:p>
            <a:endParaRPr lang="en-GB" dirty="0"/>
          </a:p>
        </p:txBody>
      </p:sp>
      <p:sp>
        <p:nvSpPr>
          <p:cNvPr id="5" name="Slide Number Placeholder 4">
            <a:extLst>
              <a:ext uri="{FF2B5EF4-FFF2-40B4-BE49-F238E27FC236}">
                <a16:creationId xmlns:a16="http://schemas.microsoft.com/office/drawing/2014/main" id="{76BC98EA-A1AC-D0BC-555D-38A8AB267E05}"/>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25</a:t>
            </a:fld>
            <a:endParaRPr lang="en-GB">
              <a:solidFill>
                <a:prstClr val="black">
                  <a:tint val="75000"/>
                </a:prstClr>
              </a:solidFill>
            </a:endParaRPr>
          </a:p>
        </p:txBody>
      </p:sp>
    </p:spTree>
    <p:extLst>
      <p:ext uri="{BB962C8B-B14F-4D97-AF65-F5344CB8AC3E}">
        <p14:creationId xmlns:p14="http://schemas.microsoft.com/office/powerpoint/2010/main" val="1015248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F24B4C9C-22A6-49E7-97EA-B25DA3B2F5D1}"/>
              </a:ext>
            </a:extLst>
          </p:cNvPr>
          <p:cNvSpPr>
            <a:spLocks noGrp="1"/>
          </p:cNvSpPr>
          <p:nvPr>
            <p:ph type="title"/>
          </p:nvPr>
        </p:nvSpPr>
        <p:spPr>
          <a:xfrm>
            <a:off x="2152650" y="1069524"/>
            <a:ext cx="7886700" cy="756107"/>
          </a:xfrm>
        </p:spPr>
        <p:txBody>
          <a:bodyPr/>
          <a:lstStyle/>
          <a:p>
            <a:r>
              <a:rPr lang="en-US" dirty="0"/>
              <a:t>Supporting data</a:t>
            </a:r>
          </a:p>
        </p:txBody>
      </p:sp>
      <p:pic>
        <p:nvPicPr>
          <p:cNvPr id="5" name="Content Placeholder 4" descr="A group of geese on a rocky surface&#10;&#10;Description automatically generated">
            <a:extLst>
              <a:ext uri="{FF2B5EF4-FFF2-40B4-BE49-F238E27FC236}">
                <a16:creationId xmlns:a16="http://schemas.microsoft.com/office/drawing/2014/main" id="{C486ACAF-6953-AB9C-4736-D545DEB0E35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r="-3" b="4986"/>
          <a:stretch>
            <a:fillRect/>
          </a:stretch>
        </p:blipFill>
        <p:spPr bwMode="auto">
          <a:xfrm rot="5400000">
            <a:off x="1920081" y="2058194"/>
            <a:ext cx="4351338" cy="3886200"/>
          </a:xfrm>
          <a:prstGeom prst="rect">
            <a:avLst/>
          </a:prstGeom>
          <a:noFill/>
          <a:ln>
            <a:noFill/>
          </a:ln>
        </p:spPr>
      </p:pic>
      <p:sp>
        <p:nvSpPr>
          <p:cNvPr id="13" name="Content Placeholder 3">
            <a:extLst>
              <a:ext uri="{FF2B5EF4-FFF2-40B4-BE49-F238E27FC236}">
                <a16:creationId xmlns:a16="http://schemas.microsoft.com/office/drawing/2014/main" id="{A5792171-E845-D99E-8BC9-A5349F9E8D02}"/>
              </a:ext>
            </a:extLst>
          </p:cNvPr>
          <p:cNvSpPr>
            <a:spLocks noGrp="1"/>
          </p:cNvSpPr>
          <p:nvPr>
            <p:ph sz="half" idx="2"/>
          </p:nvPr>
        </p:nvSpPr>
        <p:spPr>
          <a:xfrm>
            <a:off x="6153150" y="1825625"/>
            <a:ext cx="3886200" cy="4351338"/>
          </a:xfrm>
        </p:spPr>
        <p:txBody>
          <a:bodyPr>
            <a:normAutofit lnSpcReduction="10000"/>
          </a:bodyPr>
          <a:lstStyle/>
          <a:p>
            <a:pPr>
              <a:lnSpc>
                <a:spcPct val="90000"/>
              </a:lnSpc>
            </a:pPr>
            <a:r>
              <a:rPr lang="en-GB" sz="2000" dirty="0"/>
              <a:t>Building and modelling relationships </a:t>
            </a:r>
          </a:p>
          <a:p>
            <a:pPr>
              <a:lnSpc>
                <a:spcPct val="90000"/>
              </a:lnSpc>
            </a:pPr>
            <a:r>
              <a:rPr lang="en-GB" sz="2000" i="1" dirty="0"/>
              <a:t>I've spent a lot of money on bird food and it's been worth it because the impact that they've had on me is huge as well, and it's somewhere that I've gone even on the days where I'm feeling the worst and when it's been hardest to stick to recovery, I've gone there and I've practised mindfulness and... And it's been someone where it's safe to do that (Simon Garfunkel data collection period 1).</a:t>
            </a:r>
          </a:p>
          <a:p>
            <a:pPr>
              <a:lnSpc>
                <a:spcPct val="90000"/>
              </a:lnSpc>
            </a:pPr>
            <a:endParaRPr lang="en-US" sz="2000" dirty="0"/>
          </a:p>
        </p:txBody>
      </p:sp>
      <p:sp>
        <p:nvSpPr>
          <p:cNvPr id="4" name="Slide Number Placeholder 3">
            <a:extLst>
              <a:ext uri="{FF2B5EF4-FFF2-40B4-BE49-F238E27FC236}">
                <a16:creationId xmlns:a16="http://schemas.microsoft.com/office/drawing/2014/main" id="{E2EEC999-EC19-6F57-634A-B73E29F0361E}"/>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26</a:t>
            </a:fld>
            <a:endParaRPr lang="en-GB">
              <a:solidFill>
                <a:prstClr val="black">
                  <a:tint val="75000"/>
                </a:prstClr>
              </a:solidFill>
            </a:endParaRPr>
          </a:p>
        </p:txBody>
      </p:sp>
    </p:spTree>
    <p:extLst>
      <p:ext uri="{BB962C8B-B14F-4D97-AF65-F5344CB8AC3E}">
        <p14:creationId xmlns:p14="http://schemas.microsoft.com/office/powerpoint/2010/main" val="4110372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250CF7D-2F6B-17E8-CA2F-0830BED4B3BE}"/>
              </a:ext>
            </a:extLst>
          </p:cNvPr>
          <p:cNvSpPr>
            <a:spLocks noGrp="1"/>
          </p:cNvSpPr>
          <p:nvPr>
            <p:ph type="title"/>
          </p:nvPr>
        </p:nvSpPr>
        <p:spPr>
          <a:xfrm>
            <a:off x="2378433" y="1242034"/>
            <a:ext cx="7660918" cy="962281"/>
          </a:xfrm>
        </p:spPr>
        <p:txBody>
          <a:bodyPr>
            <a:normAutofit fontScale="90000"/>
          </a:bodyPr>
          <a:lstStyle/>
          <a:p>
            <a:r>
              <a:rPr lang="en-US" dirty="0"/>
              <a:t>Summary</a:t>
            </a:r>
            <a:br>
              <a:rPr lang="en-US" dirty="0"/>
            </a:br>
            <a:endParaRPr lang="en-US" dirty="0"/>
          </a:p>
        </p:txBody>
      </p:sp>
      <p:sp>
        <p:nvSpPr>
          <p:cNvPr id="12" name="Content Placeholder 2">
            <a:extLst>
              <a:ext uri="{FF2B5EF4-FFF2-40B4-BE49-F238E27FC236}">
                <a16:creationId xmlns:a16="http://schemas.microsoft.com/office/drawing/2014/main" id="{712AFA03-6A98-9935-3BE9-3B103B27595B}"/>
              </a:ext>
            </a:extLst>
          </p:cNvPr>
          <p:cNvSpPr>
            <a:spLocks noGrp="1"/>
          </p:cNvSpPr>
          <p:nvPr>
            <p:ph idx="1"/>
          </p:nvPr>
        </p:nvSpPr>
        <p:spPr>
          <a:xfrm>
            <a:off x="2378433" y="1739348"/>
            <a:ext cx="7660918" cy="4711148"/>
          </a:xfrm>
        </p:spPr>
        <p:txBody>
          <a:bodyPr>
            <a:noAutofit/>
          </a:bodyPr>
          <a:lstStyle/>
          <a:p>
            <a:r>
              <a:rPr lang="en-GB" sz="1800" dirty="0"/>
              <a:t>The inpatients resident in Daffodil ward are women in need of safety</a:t>
            </a:r>
          </a:p>
          <a:p>
            <a:pPr lvl="1"/>
            <a:r>
              <a:rPr lang="en-GB" sz="1600" dirty="0"/>
              <a:t>a history of engaging in serious acts of self-harm before entering, most often, under compulsory admission. </a:t>
            </a:r>
          </a:p>
          <a:p>
            <a:r>
              <a:rPr lang="en-GB" sz="1800" dirty="0"/>
              <a:t>A closed ward can be a place where misuse of power and authority can occur </a:t>
            </a:r>
          </a:p>
          <a:p>
            <a:pPr lvl="1"/>
            <a:r>
              <a:rPr lang="en-GB" sz="1600" dirty="0"/>
              <a:t>as the experiences of people with learning difficulties in Winterbourne View reflects (DH, 2012).  </a:t>
            </a:r>
          </a:p>
          <a:p>
            <a:pPr lvl="1"/>
            <a:r>
              <a:rPr lang="en-GB" sz="1800" dirty="0"/>
              <a:t>The introduction of </a:t>
            </a:r>
            <a:r>
              <a:rPr lang="en-GB" sz="1800" dirty="0" err="1"/>
              <a:t>EbEs</a:t>
            </a:r>
            <a:r>
              <a:rPr lang="en-GB" sz="1800" dirty="0"/>
              <a:t>, who regularly visit the ward, promotes a culture of openness and transparency which enables the redistribution of power and reinforces the importance of listening to the user voice (Faulkner et al, 2010).  </a:t>
            </a:r>
          </a:p>
          <a:p>
            <a:r>
              <a:rPr lang="en-GB" sz="1800" dirty="0"/>
              <a:t>The innovations represent a process in which transition back to the community is at the forefront of all planning.</a:t>
            </a:r>
          </a:p>
        </p:txBody>
      </p:sp>
      <p:sp>
        <p:nvSpPr>
          <p:cNvPr id="5" name="Slide Number Placeholder 4">
            <a:extLst>
              <a:ext uri="{FF2B5EF4-FFF2-40B4-BE49-F238E27FC236}">
                <a16:creationId xmlns:a16="http://schemas.microsoft.com/office/drawing/2014/main" id="{0D5F6DCA-B8FD-0CC8-D5A5-E3581A744D48}"/>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27</a:t>
            </a:fld>
            <a:endParaRPr lang="en-GB">
              <a:solidFill>
                <a:prstClr val="black">
                  <a:tint val="75000"/>
                </a:prstClr>
              </a:solidFill>
            </a:endParaRPr>
          </a:p>
        </p:txBody>
      </p:sp>
    </p:spTree>
    <p:extLst>
      <p:ext uri="{BB962C8B-B14F-4D97-AF65-F5344CB8AC3E}">
        <p14:creationId xmlns:p14="http://schemas.microsoft.com/office/powerpoint/2010/main" val="2788298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9A8E37-CF8C-49B6-2137-9A98CA375A28}"/>
              </a:ext>
            </a:extLst>
          </p:cNvPr>
          <p:cNvSpPr>
            <a:spLocks noGrp="1"/>
          </p:cNvSpPr>
          <p:nvPr>
            <p:ph type="title"/>
          </p:nvPr>
        </p:nvSpPr>
        <p:spPr>
          <a:xfrm>
            <a:off x="2378433" y="1242034"/>
            <a:ext cx="7660918" cy="962281"/>
          </a:xfrm>
        </p:spPr>
        <p:txBody>
          <a:bodyPr/>
          <a:lstStyle/>
          <a:p>
            <a:r>
              <a:rPr lang="en-US" dirty="0"/>
              <a:t>Conclusion and Limitations</a:t>
            </a:r>
          </a:p>
        </p:txBody>
      </p:sp>
      <p:sp>
        <p:nvSpPr>
          <p:cNvPr id="11" name="Content Placeholder 2">
            <a:extLst>
              <a:ext uri="{FF2B5EF4-FFF2-40B4-BE49-F238E27FC236}">
                <a16:creationId xmlns:a16="http://schemas.microsoft.com/office/drawing/2014/main" id="{217865FC-B8E0-843A-706E-E56BF13BDCD9}"/>
              </a:ext>
            </a:extLst>
          </p:cNvPr>
          <p:cNvSpPr>
            <a:spLocks noGrp="1"/>
          </p:cNvSpPr>
          <p:nvPr>
            <p:ph idx="1"/>
          </p:nvPr>
        </p:nvSpPr>
        <p:spPr>
          <a:xfrm>
            <a:off x="2378433" y="2339246"/>
            <a:ext cx="7660918" cy="3656106"/>
          </a:xfrm>
        </p:spPr>
        <p:txBody>
          <a:bodyPr>
            <a:normAutofit fontScale="85000" lnSpcReduction="20000"/>
          </a:bodyPr>
          <a:lstStyle/>
          <a:p>
            <a:r>
              <a:rPr lang="en-GB" dirty="0"/>
              <a:t>The cumulative evidence base, building on the </a:t>
            </a:r>
            <a:r>
              <a:rPr lang="en-GB" dirty="0" err="1"/>
              <a:t>Springbank</a:t>
            </a:r>
            <a:r>
              <a:rPr lang="en-GB" dirty="0"/>
              <a:t> model, suggests that such a model has real implications for future practice and has the potential to provide a future frame for effective hospital-based care delivery for biological women with PD/BPD.</a:t>
            </a:r>
          </a:p>
          <a:p>
            <a:r>
              <a:rPr lang="en-GB" dirty="0"/>
              <a:t>The small sample means that the evidence base has some limitations, and future research would need to be conducted to consider its overall effectiveness.  </a:t>
            </a:r>
          </a:p>
          <a:p>
            <a:endParaRPr lang="en-US" dirty="0"/>
          </a:p>
        </p:txBody>
      </p:sp>
      <p:sp>
        <p:nvSpPr>
          <p:cNvPr id="3" name="Slide Number Placeholder 2">
            <a:extLst>
              <a:ext uri="{FF2B5EF4-FFF2-40B4-BE49-F238E27FC236}">
                <a16:creationId xmlns:a16="http://schemas.microsoft.com/office/drawing/2014/main" id="{13652DDE-6C82-047C-6464-A15512D94F86}"/>
              </a:ext>
            </a:extLst>
          </p:cNvPr>
          <p:cNvSpPr>
            <a:spLocks noGrp="1"/>
          </p:cNvSpPr>
          <p:nvPr>
            <p:ph type="sldNum" sz="quarter" idx="12"/>
          </p:nvPr>
        </p:nvSpPr>
        <p:spPr>
          <a:xfrm>
            <a:off x="7981950" y="6356356"/>
            <a:ext cx="2057400" cy="365125"/>
          </a:xfrm>
        </p:spPr>
        <p:txBody>
          <a:bodyPr anchor="ctr">
            <a:normAutofit/>
          </a:bodyPr>
          <a:lstStyle/>
          <a:p>
            <a:pPr>
              <a:spcAft>
                <a:spcPts val="600"/>
              </a:spcAft>
            </a:pPr>
            <a:fld id="{62EB5621-A25D-4A13-8CCD-BA9CB3FA6369}" type="slidenum">
              <a:rPr lang="en-GB">
                <a:solidFill>
                  <a:prstClr val="black">
                    <a:tint val="75000"/>
                  </a:prstClr>
                </a:solidFill>
              </a:rPr>
              <a:pPr>
                <a:spcAft>
                  <a:spcPts val="600"/>
                </a:spcAft>
              </a:pPr>
              <a:t>28</a:t>
            </a:fld>
            <a:endParaRPr lang="en-GB">
              <a:solidFill>
                <a:prstClr val="black">
                  <a:tint val="75000"/>
                </a:prstClr>
              </a:solidFill>
            </a:endParaRPr>
          </a:p>
        </p:txBody>
      </p:sp>
    </p:spTree>
    <p:extLst>
      <p:ext uri="{BB962C8B-B14F-4D97-AF65-F5344CB8AC3E}">
        <p14:creationId xmlns:p14="http://schemas.microsoft.com/office/powerpoint/2010/main" val="2958016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D6F3-64BB-6B86-D35C-B44ECB37A63B}"/>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DF9E0F1A-81B8-7C88-BFE3-98BB6E0C9F3A}"/>
              </a:ext>
            </a:extLst>
          </p:cNvPr>
          <p:cNvSpPr>
            <a:spLocks noGrp="1"/>
          </p:cNvSpPr>
          <p:nvPr>
            <p:ph idx="1"/>
          </p:nvPr>
        </p:nvSpPr>
        <p:spPr/>
        <p:txBody>
          <a:bodyPr>
            <a:normAutofit fontScale="55000" lnSpcReduction="20000"/>
          </a:bodyPr>
          <a:lstStyle/>
          <a:p>
            <a:r>
              <a:rPr lang="en-GB" dirty="0"/>
              <a:t>DH (2012) Transforming care: A national response to Winterbourne View Hospital: Department of Health Review Final Report  </a:t>
            </a:r>
            <a:r>
              <a:rPr lang="en-GB" u="sng" dirty="0">
                <a:hlinkClick r:id="rId2"/>
              </a:rPr>
              <a:t>https://assets.publishing.service.gov.uk/media/5a7b91f7ed915d13110601c3/final-report.pdf</a:t>
            </a:r>
            <a:endParaRPr lang="en-GB" dirty="0"/>
          </a:p>
          <a:p>
            <a:r>
              <a:rPr lang="en-GB" dirty="0"/>
              <a:t>Faulkner, A., Sadd, J., &amp; Hughes, E. (2010). Lived Experience Leading the Way: Peer Support in Mental Health. Together for Mental Wellbeing.</a:t>
            </a:r>
            <a:endParaRPr lang="en-US" dirty="0"/>
          </a:p>
          <a:p>
            <a:r>
              <a:rPr lang="en-US" dirty="0"/>
              <a:t>Fox, J. Ramon, S., Hamaizia, R.    (2025) The process of </a:t>
            </a:r>
            <a:r>
              <a:rPr lang="en-US" dirty="0" err="1"/>
              <a:t>deinstitutionalisation</a:t>
            </a:r>
            <a:r>
              <a:rPr lang="en-US" dirty="0"/>
              <a:t> from within an institution: evaluating innovations in a closed ward for women with (borderline) personality disorder</a:t>
            </a:r>
            <a:r>
              <a:rPr lang="en-GB" dirty="0"/>
              <a:t>. Socialno Dello. Doi:10.71741/sd.2025.64.1-2</a:t>
            </a:r>
          </a:p>
          <a:p>
            <a:r>
              <a:rPr lang="en-GB" dirty="0"/>
              <a:t>Han, C.S., </a:t>
            </a:r>
            <a:r>
              <a:rPr lang="en-GB" dirty="0" err="1"/>
              <a:t>Oliffe</a:t>
            </a:r>
            <a:r>
              <a:rPr lang="en-GB" dirty="0"/>
              <a:t>, J.L. (2016) Photovoice in mental health research: A review and recommendations. Health 20(2) 110-126. doi.org/10.1177/136459314567790</a:t>
            </a:r>
          </a:p>
          <a:p>
            <a:r>
              <a:rPr lang="en-US" dirty="0"/>
              <a:t>Hernandez-Bustamante, M., </a:t>
            </a:r>
            <a:r>
              <a:rPr lang="en-US" dirty="0" err="1"/>
              <a:t>Cjuno</a:t>
            </a:r>
            <a:r>
              <a:rPr lang="en-US" dirty="0"/>
              <a:t>, J., Hernández, R. M., &amp; Ponce-Meza, J. C. (2024). Efficacy of dialectical behavior therapy in the treatment of borderline personality disorder: a systematic review of randomized control trials. </a:t>
            </a:r>
            <a:r>
              <a:rPr lang="en-US" i="1" dirty="0"/>
              <a:t>Iranian Journal of Psychiatry</a:t>
            </a:r>
            <a:r>
              <a:rPr lang="en-US" dirty="0"/>
              <a:t>, 19(1):119–</a:t>
            </a:r>
            <a:endParaRPr lang="en-GB" dirty="0"/>
          </a:p>
          <a:p>
            <a:r>
              <a:rPr lang="en-US" dirty="0"/>
              <a:t>129. DOI: </a:t>
            </a:r>
            <a:r>
              <a:rPr lang="en-US" dirty="0">
                <a:hlinkClick r:id="rId3"/>
              </a:rPr>
              <a:t>10.18502/ijps.v.19i1.14347</a:t>
            </a:r>
            <a:endParaRPr lang="en-GB" dirty="0"/>
          </a:p>
          <a:p>
            <a:r>
              <a:rPr lang="en-US" dirty="0"/>
              <a:t>Linehan, M. M. (2011). Dialectical behavioral therapy: a cognitive behavioral approach to parasuicide. </a:t>
            </a:r>
            <a:r>
              <a:rPr lang="en-US" i="1" dirty="0"/>
              <a:t>Journal of Personality Disorders</a:t>
            </a:r>
            <a:r>
              <a:rPr lang="en-US" dirty="0"/>
              <a:t>, 1(4), 328–333. DOI: 10.1521/ pedi.1987.1.4.328</a:t>
            </a:r>
            <a:endParaRPr lang="en-GB" dirty="0"/>
          </a:p>
          <a:p>
            <a:r>
              <a:rPr lang="en-US" dirty="0" err="1"/>
              <a:t>Nagrodski</a:t>
            </a:r>
            <a:r>
              <a:rPr lang="en-US" dirty="0"/>
              <a:t>, J., &amp; Zimbron, J. (2019). Attitudes towards Borderline Personality disorder Unit: a small- scale qualitative study. </a:t>
            </a:r>
            <a:r>
              <a:rPr lang="en-US" i="1" dirty="0" err="1"/>
              <a:t>Pyschiatria</a:t>
            </a:r>
            <a:r>
              <a:rPr lang="en-US" i="1" dirty="0"/>
              <a:t> </a:t>
            </a:r>
            <a:r>
              <a:rPr lang="en-US" i="1" dirty="0" err="1"/>
              <a:t>Danubina</a:t>
            </a:r>
            <a:r>
              <a:rPr lang="en-US" dirty="0"/>
              <a:t>, 31, supplement 3, 626–631.</a:t>
            </a:r>
            <a:endParaRPr lang="en-GB" dirty="0"/>
          </a:p>
          <a:p>
            <a:r>
              <a:rPr lang="en-US" dirty="0"/>
              <a:t>Stovell, D., Morrison, A., Panayiotou, P., &amp; Hutton, P. (2016). Shared treatment decision-making and empowerment-related outcomes in psychosis: systematic review and meta-analysis. </a:t>
            </a:r>
            <a:r>
              <a:rPr lang="en-US" i="1" dirty="0"/>
              <a:t>The British Journal of Psychiatry</a:t>
            </a:r>
            <a:r>
              <a:rPr lang="en-US" dirty="0"/>
              <a:t>, 209(1), 23–28. DOI: </a:t>
            </a:r>
            <a:r>
              <a:rPr lang="en-US" dirty="0">
                <a:hlinkClick r:id="rId4"/>
              </a:rPr>
              <a:t>10.1192/</a:t>
            </a:r>
            <a:r>
              <a:rPr lang="en-US" dirty="0" err="1">
                <a:hlinkClick r:id="rId4"/>
              </a:rPr>
              <a:t>bjp</a:t>
            </a:r>
            <a:r>
              <a:rPr lang="en-US" dirty="0">
                <a:hlinkClick r:id="rId4"/>
              </a:rPr>
              <a:t>.</a:t>
            </a:r>
            <a:r>
              <a:rPr lang="en-US" dirty="0"/>
              <a:t> </a:t>
            </a:r>
            <a:r>
              <a:rPr lang="en-US" dirty="0">
                <a:hlinkClick r:id="rId4"/>
              </a:rPr>
              <a:t>bp</a:t>
            </a:r>
            <a:r>
              <a:rPr lang="en-US">
                <a:hlinkClick r:id="rId4"/>
              </a:rPr>
              <a:t>.114.158931</a:t>
            </a:r>
            <a:endParaRPr lang="en-GB" dirty="0"/>
          </a:p>
          <a:p>
            <a:endParaRPr lang="en-GB" dirty="0"/>
          </a:p>
        </p:txBody>
      </p:sp>
    </p:spTree>
    <p:extLst>
      <p:ext uri="{BB962C8B-B14F-4D97-AF65-F5344CB8AC3E}">
        <p14:creationId xmlns:p14="http://schemas.microsoft.com/office/powerpoint/2010/main" val="3259843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EE9D2D-B16A-A460-6300-B82BE2C5DCC0}"/>
              </a:ext>
            </a:extLst>
          </p:cNvPr>
          <p:cNvSpPr>
            <a:spLocks noGrp="1"/>
          </p:cNvSpPr>
          <p:nvPr>
            <p:ph type="title"/>
          </p:nvPr>
        </p:nvSpPr>
        <p:spPr>
          <a:xfrm>
            <a:off x="700087" y="909638"/>
            <a:ext cx="10691813" cy="1155618"/>
          </a:xfrm>
        </p:spPr>
        <p:txBody>
          <a:bodyPr>
            <a:normAutofit/>
          </a:bodyPr>
          <a:lstStyle/>
          <a:p>
            <a:pPr>
              <a:lnSpc>
                <a:spcPct val="90000"/>
              </a:lnSpc>
            </a:pPr>
            <a:r>
              <a:rPr lang="en-GB" sz="3700"/>
              <a:t>Evaluating Service innovations in a closed ward </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9868F17-3BF9-3231-775F-AA0322DBD3E8}"/>
              </a:ext>
            </a:extLst>
          </p:cNvPr>
          <p:cNvGraphicFramePr>
            <a:graphicFrameLocks noGrp="1"/>
          </p:cNvGraphicFramePr>
          <p:nvPr>
            <p:ph idx="1"/>
            <p:extLst>
              <p:ext uri="{D42A27DB-BD31-4B8C-83A1-F6EECF244321}">
                <p14:modId xmlns:p14="http://schemas.microsoft.com/office/powerpoint/2010/main" val="507430331"/>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0649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A8E1-19B8-FB47-9633-E276CAFD52BB}"/>
              </a:ext>
            </a:extLst>
          </p:cNvPr>
          <p:cNvSpPr txBox="1">
            <a:spLocks/>
          </p:cNvSpPr>
          <p:nvPr/>
        </p:nvSpPr>
        <p:spPr>
          <a:xfrm>
            <a:off x="838200" y="860074"/>
            <a:ext cx="3948953" cy="828872"/>
          </a:xfrm>
          <a:prstGeom prst="rect">
            <a:avLst/>
          </a:prstGeom>
        </p:spPr>
        <p:txBody>
          <a:bodyPr vert="horz" lIns="91440" tIns="45720" rIns="91440" bIns="45720" rtlCol="0" anchor="t" anchorCtr="0">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Century Gothic" panose="020B0502020202020204" pitchFamily="34" charset="0"/>
                <a:ea typeface="+mj-ea"/>
                <a:cs typeface="+mj-cs"/>
              </a:rPr>
              <a:t>Thank you</a:t>
            </a:r>
            <a:endPar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3354350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3535C3-687A-FEDB-4E0E-B025E84C3105}"/>
              </a:ext>
            </a:extLst>
          </p:cNvPr>
          <p:cNvSpPr>
            <a:spLocks noGrp="1"/>
          </p:cNvSpPr>
          <p:nvPr>
            <p:ph type="title"/>
          </p:nvPr>
        </p:nvSpPr>
        <p:spPr>
          <a:xfrm>
            <a:off x="700087" y="909638"/>
            <a:ext cx="10691813" cy="1155618"/>
          </a:xfrm>
        </p:spPr>
        <p:txBody>
          <a:bodyPr>
            <a:normAutofit/>
          </a:bodyPr>
          <a:lstStyle/>
          <a:p>
            <a:r>
              <a:rPr lang="en-GB" dirty="0"/>
              <a:t>The Innovations evaluated</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7D46CB2-8469-C502-29B9-BED3A5D77A60}"/>
              </a:ext>
            </a:extLst>
          </p:cNvPr>
          <p:cNvGraphicFramePr>
            <a:graphicFrameLocks noGrp="1"/>
          </p:cNvGraphicFramePr>
          <p:nvPr>
            <p:ph idx="1"/>
            <p:extLst>
              <p:ext uri="{D42A27DB-BD31-4B8C-83A1-F6EECF244321}">
                <p14:modId xmlns:p14="http://schemas.microsoft.com/office/powerpoint/2010/main" val="812252891"/>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6645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E368D3-7986-00D9-46C0-48EF5EB555BC}"/>
              </a:ext>
            </a:extLst>
          </p:cNvPr>
          <p:cNvSpPr>
            <a:spLocks noGrp="1"/>
          </p:cNvSpPr>
          <p:nvPr>
            <p:ph type="title"/>
          </p:nvPr>
        </p:nvSpPr>
        <p:spPr>
          <a:xfrm>
            <a:off x="700087" y="909638"/>
            <a:ext cx="10691813" cy="1155618"/>
          </a:xfrm>
        </p:spPr>
        <p:txBody>
          <a:bodyPr>
            <a:normAutofit/>
          </a:bodyPr>
          <a:lstStyle/>
          <a:p>
            <a:r>
              <a:rPr lang="en-GB" dirty="0"/>
              <a:t>The Cygnet Ward: the Daffodils</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7B5CC50-4FBB-E55D-B134-092163541A12}"/>
              </a:ext>
            </a:extLst>
          </p:cNvPr>
          <p:cNvGraphicFramePr>
            <a:graphicFrameLocks noGrp="1"/>
          </p:cNvGraphicFramePr>
          <p:nvPr>
            <p:ph idx="1"/>
            <p:extLst>
              <p:ext uri="{D42A27DB-BD31-4B8C-83A1-F6EECF244321}">
                <p14:modId xmlns:p14="http://schemas.microsoft.com/office/powerpoint/2010/main" val="1009800712"/>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94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5E6A3-DFE4-968F-7226-A0621DC4C6F5}"/>
              </a:ext>
            </a:extLst>
          </p:cNvPr>
          <p:cNvSpPr>
            <a:spLocks noGrp="1"/>
          </p:cNvSpPr>
          <p:nvPr>
            <p:ph type="title"/>
          </p:nvPr>
        </p:nvSpPr>
        <p:spPr>
          <a:xfrm>
            <a:off x="704088" y="914400"/>
            <a:ext cx="3660776" cy="4404064"/>
          </a:xfrm>
        </p:spPr>
        <p:txBody>
          <a:bodyPr>
            <a:normAutofit/>
          </a:bodyPr>
          <a:lstStyle/>
          <a:p>
            <a:r>
              <a:rPr lang="en-GB" dirty="0"/>
              <a:t>Methods of Evaluation</a:t>
            </a:r>
          </a:p>
        </p:txBody>
      </p:sp>
      <p:cxnSp>
        <p:nvCxnSpPr>
          <p:cNvPr id="11" name="Straight Connector 1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C6172A1-89BC-BA4F-431E-ECC33E97A0A4}"/>
              </a:ext>
            </a:extLst>
          </p:cNvPr>
          <p:cNvGraphicFramePr>
            <a:graphicFrameLocks noGrp="1"/>
          </p:cNvGraphicFramePr>
          <p:nvPr>
            <p:ph idx="1"/>
            <p:extLst>
              <p:ext uri="{D42A27DB-BD31-4B8C-83A1-F6EECF244321}">
                <p14:modId xmlns:p14="http://schemas.microsoft.com/office/powerpoint/2010/main" val="2020434073"/>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3600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FC5E6-A4D0-D85B-C197-4CD64865BC4E}"/>
              </a:ext>
            </a:extLst>
          </p:cNvPr>
          <p:cNvSpPr>
            <a:spLocks noGrp="1"/>
          </p:cNvSpPr>
          <p:nvPr>
            <p:ph type="title"/>
          </p:nvPr>
        </p:nvSpPr>
        <p:spPr/>
        <p:txBody>
          <a:bodyPr/>
          <a:lstStyle/>
          <a:p>
            <a:r>
              <a:rPr lang="en-GB" dirty="0"/>
              <a:t>What is Photovoice; Training to use it</a:t>
            </a:r>
          </a:p>
        </p:txBody>
      </p:sp>
      <p:sp>
        <p:nvSpPr>
          <p:cNvPr id="3" name="Content Placeholder 2">
            <a:extLst>
              <a:ext uri="{FF2B5EF4-FFF2-40B4-BE49-F238E27FC236}">
                <a16:creationId xmlns:a16="http://schemas.microsoft.com/office/drawing/2014/main" id="{6182B01D-C6A6-861A-3124-E0D5718FCA6A}"/>
              </a:ext>
            </a:extLst>
          </p:cNvPr>
          <p:cNvSpPr>
            <a:spLocks noGrp="1"/>
          </p:cNvSpPr>
          <p:nvPr>
            <p:ph idx="1"/>
          </p:nvPr>
        </p:nvSpPr>
        <p:spPr/>
        <p:txBody>
          <a:bodyPr/>
          <a:lstStyle/>
          <a:p>
            <a:r>
              <a:rPr lang="en-GB" dirty="0"/>
              <a:t>Each woman was asked to prepare a small number of photos which reflect where she was at the time, and the changes she has experienced since coming to the ward</a:t>
            </a:r>
          </a:p>
          <a:p>
            <a:r>
              <a:rPr lang="en-GB" dirty="0"/>
              <a:t>The photos were to be sent to the interviewer in advance of the interview via e-mail</a:t>
            </a:r>
          </a:p>
          <a:p>
            <a:r>
              <a:rPr lang="en-GB" dirty="0"/>
              <a:t>Women were trained to apply the necessary ethical guidelines in taking the photos (</a:t>
            </a:r>
            <a:r>
              <a:rPr lang="en-GB" dirty="0" err="1"/>
              <a:t>e.g</a:t>
            </a:r>
            <a:r>
              <a:rPr lang="en-GB" dirty="0"/>
              <a:t> choosing a </a:t>
            </a:r>
            <a:r>
              <a:rPr lang="en-GB"/>
              <a:t>pseudonym, consent</a:t>
            </a:r>
            <a:r>
              <a:rPr lang="en-GB" dirty="0"/>
              <a:t>),</a:t>
            </a:r>
          </a:p>
          <a:p>
            <a:r>
              <a:rPr lang="en-GB" dirty="0"/>
              <a:t>As well as why we were asking them to do so</a:t>
            </a:r>
          </a:p>
          <a:p>
            <a:r>
              <a:rPr lang="en-GB" dirty="0"/>
              <a:t>The training was offered in two face-to-face meetings with the women, and several staff members were present too</a:t>
            </a:r>
          </a:p>
          <a:p>
            <a:r>
              <a:rPr lang="en-GB" dirty="0"/>
              <a:t>In parallel we had an online training session for staff members </a:t>
            </a:r>
          </a:p>
        </p:txBody>
      </p:sp>
    </p:spTree>
    <p:extLst>
      <p:ext uri="{BB962C8B-B14F-4D97-AF65-F5344CB8AC3E}">
        <p14:creationId xmlns:p14="http://schemas.microsoft.com/office/powerpoint/2010/main" val="150748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03460B-1542-A31C-8C62-755FA6E99E6F}"/>
              </a:ext>
            </a:extLst>
          </p:cNvPr>
          <p:cNvSpPr>
            <a:spLocks noGrp="1"/>
          </p:cNvSpPr>
          <p:nvPr>
            <p:ph type="title"/>
          </p:nvPr>
        </p:nvSpPr>
        <p:spPr>
          <a:xfrm>
            <a:off x="704088" y="554762"/>
            <a:ext cx="3623818" cy="4559890"/>
          </a:xfrm>
        </p:spPr>
        <p:txBody>
          <a:bodyPr>
            <a:normAutofit/>
          </a:bodyPr>
          <a:lstStyle/>
          <a:p>
            <a:r>
              <a:rPr lang="en-GB" dirty="0"/>
              <a:t>The interviews</a:t>
            </a:r>
          </a:p>
        </p:txBody>
      </p:sp>
      <p:cxnSp>
        <p:nvCxnSpPr>
          <p:cNvPr id="11" name="Straight Connector 10">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E2ADFE3-9449-0A87-E0C8-2548CF6FCBF6}"/>
              </a:ext>
            </a:extLst>
          </p:cNvPr>
          <p:cNvGraphicFramePr>
            <a:graphicFrameLocks noGrp="1"/>
          </p:cNvGraphicFramePr>
          <p:nvPr>
            <p:ph idx="1"/>
            <p:extLst>
              <p:ext uri="{D42A27DB-BD31-4B8C-83A1-F6EECF244321}">
                <p14:modId xmlns:p14="http://schemas.microsoft.com/office/powerpoint/2010/main" val="390871993"/>
              </p:ext>
            </p:extLst>
          </p:nvPr>
        </p:nvGraphicFramePr>
        <p:xfrm>
          <a:off x="5715000" y="723900"/>
          <a:ext cx="5715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7629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AD410-552A-7848-B478-0B74B6BD8FF4}"/>
              </a:ext>
            </a:extLst>
          </p:cNvPr>
          <p:cNvSpPr txBox="1">
            <a:spLocks/>
          </p:cNvSpPr>
          <p:nvPr/>
        </p:nvSpPr>
        <p:spPr>
          <a:xfrm>
            <a:off x="376382" y="2783008"/>
            <a:ext cx="10515600" cy="1603256"/>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mj-cs"/>
              </a:rPr>
              <a:t>Experts by Experience</a:t>
            </a:r>
          </a:p>
        </p:txBody>
      </p:sp>
      <p:sp>
        <p:nvSpPr>
          <p:cNvPr id="3" name="Title 1">
            <a:extLst>
              <a:ext uri="{FF2B5EF4-FFF2-40B4-BE49-F238E27FC236}">
                <a16:creationId xmlns:a16="http://schemas.microsoft.com/office/drawing/2014/main" id="{800FDE28-2EEF-5049-8B95-9B764E5F5E5D}"/>
              </a:ext>
            </a:extLst>
          </p:cNvPr>
          <p:cNvSpPr txBox="1">
            <a:spLocks/>
          </p:cNvSpPr>
          <p:nvPr/>
        </p:nvSpPr>
        <p:spPr>
          <a:xfrm>
            <a:off x="376382" y="3779550"/>
            <a:ext cx="7526154" cy="514350"/>
          </a:xfrm>
          <a:prstGeom prst="rect">
            <a:avLst/>
          </a:prstGeom>
        </p:spPr>
        <p:txBody>
          <a:bodyPr vert="horz" lIns="91440" tIns="45720" rIns="91440" bIns="45720" rtlCol="0" anchor="t" anchorCtr="0">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9D300"/>
                </a:solidFill>
                <a:effectLst/>
                <a:uLnTx/>
                <a:uFillTx/>
                <a:latin typeface="Century Gothic" panose="020B0502020202020204" pitchFamily="34" charset="0"/>
                <a:ea typeface="+mj-ea"/>
                <a:cs typeface="+mj-cs"/>
              </a:rPr>
              <a:t>Emerald research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41191" cy="581893"/>
          </a:xfrm>
          <a:prstGeom prst="rect">
            <a:avLst/>
          </a:prstGeom>
        </p:spPr>
      </p:pic>
    </p:spTree>
    <p:extLst>
      <p:ext uri="{BB962C8B-B14F-4D97-AF65-F5344CB8AC3E}">
        <p14:creationId xmlns:p14="http://schemas.microsoft.com/office/powerpoint/2010/main" val="1490295036"/>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taff PowerPoint Theme 201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59DF456-20AB-49C2-8496-185745D0CCC0}" vid="{FA340D48-63C6-48A3-BD99-96F8FADECCE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f35c3da-39ae-4632-9ac1-afc2f25d2852}" enabled="0" method="" siteId="{5f35c3da-39ae-4632-9ac1-afc2f25d2852}" removed="1"/>
  <clbl:label id="{93e6beba-c4aa-4731-af5d-d735b097eadb}" enabled="0" method="" siteId="{93e6beba-c4aa-4731-af5d-d735b097eadb}" removed="1"/>
</clbl:labelList>
</file>

<file path=docProps/app.xml><?xml version="1.0" encoding="utf-8"?>
<Properties xmlns="http://schemas.openxmlformats.org/officeDocument/2006/extended-properties" xmlns:vt="http://schemas.openxmlformats.org/officeDocument/2006/docPropsVTypes">
  <TotalTime>139</TotalTime>
  <Words>3621</Words>
  <Application>Microsoft Office PowerPoint</Application>
  <PresentationFormat>Widescreen</PresentationFormat>
  <Paragraphs>262</Paragraphs>
  <Slides>30</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Aptos</vt:lpstr>
      <vt:lpstr>Arial</vt:lpstr>
      <vt:lpstr>ARU Raleway</vt:lpstr>
      <vt:lpstr>Calibri</vt:lpstr>
      <vt:lpstr>Calisto MT</vt:lpstr>
      <vt:lpstr>Century Gothic</vt:lpstr>
      <vt:lpstr>Univers Condensed</vt:lpstr>
      <vt:lpstr>ChronicleVTI</vt:lpstr>
      <vt:lpstr>Office Theme</vt:lpstr>
      <vt:lpstr>Staff PowerPoint Theme 2019</vt:lpstr>
      <vt:lpstr>De-institutionalisation from Within: The Emerald Project  Cygnet 17 September 2025  Professor Shula Ramon (University of Hertfordshire) s.ramon@herts.ac.uk  Assoc Prof Joanna Fox (ARU) Joanna.Fox@aru.ac.uk  Raf Hamaizia (Cygnet) rafhamaizia@cygnethealth.co.uk </vt:lpstr>
      <vt:lpstr>Beyond De-instutionalisation</vt:lpstr>
      <vt:lpstr>Evaluating Service innovations in a closed ward </vt:lpstr>
      <vt:lpstr>The Innovations evaluated</vt:lpstr>
      <vt:lpstr>The Cygnet Ward: the Daffodils</vt:lpstr>
      <vt:lpstr>Methods of Evaluation</vt:lpstr>
      <vt:lpstr>What is Photovoice; Training to use it</vt:lpstr>
      <vt:lpstr>The interviews</vt:lpstr>
      <vt:lpstr>PowerPoint Presentation</vt:lpstr>
      <vt:lpstr>What are Experts by Experience?</vt:lpstr>
      <vt:lpstr>What do Experts by Experience do?</vt:lpstr>
      <vt:lpstr>The benefits</vt:lpstr>
      <vt:lpstr>How EbEs have supported this project?</vt:lpstr>
      <vt:lpstr>Further information and resources</vt:lpstr>
      <vt:lpstr>Deinstitutionalisatin from within: Results</vt:lpstr>
      <vt:lpstr>Sample</vt:lpstr>
      <vt:lpstr>Professional reports: Reduced critical incidents</vt:lpstr>
      <vt:lpstr>Theme 1: Planning for successful transition</vt:lpstr>
      <vt:lpstr>Supporting data</vt:lpstr>
      <vt:lpstr>Theme 2: Self esteem and worth</vt:lpstr>
      <vt:lpstr>Supporting data</vt:lpstr>
      <vt:lpstr>Theme 3:  Hospital environment, activities and meaningful occupation</vt:lpstr>
      <vt:lpstr>PowerPoint Presentation</vt:lpstr>
      <vt:lpstr>PowerPoint Presentation</vt:lpstr>
      <vt:lpstr>Theme 4: Relationships and systems </vt:lpstr>
      <vt:lpstr>Supporting data</vt:lpstr>
      <vt:lpstr>Summary </vt:lpstr>
      <vt:lpstr>Conclusion and Limitations</vt:lpstr>
      <vt:lpstr>References</vt:lpstr>
      <vt:lpstr>PowerPoint Presentation</vt:lpstr>
    </vt:vector>
  </TitlesOfParts>
  <Company>University of Hertfordshire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Shulamit Ramon</dc:creator>
  <cp:lastModifiedBy>Fox, Joanna</cp:lastModifiedBy>
  <cp:revision>4</cp:revision>
  <dcterms:created xsi:type="dcterms:W3CDTF">2025-08-13T08:02:40Z</dcterms:created>
  <dcterms:modified xsi:type="dcterms:W3CDTF">2025-09-05T10:44:21Z</dcterms:modified>
</cp:coreProperties>
</file>