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purl.oclc.org/ooxml/officeDocument/relationships/metadata/thumbnail" Target="docProps/thumbnail.jpeg"/><Relationship Id="rId1" Type="http://purl.oclc.org/ooxml/officeDocument/relationships/officeDocument" Target="ppt/presentation.xml"/><Relationship Id="rId4" Type="http://purl.oclc.org/ooxml/officeDocument/relationships/extendedProperties" Target="docProps/app.xml"/></Relationships>
</file>

<file path=ppt/presentation.xml><?xml version="1.0" encoding="utf-8"?>
<p:presentation xmlns:a="http://purl.oclc.org/ooxml/drawingml/main" xmlns:r="http://purl.oclc.org/ooxml/officeDocument/relationships" xmlns:p="http://purl.oclc.org/ooxml/presentationml/main" autoCompressPictures="0" conformance="strict">
  <p:sldMasterIdLst>
    <p:sldMasterId id="2147483648" r:id="rId1"/>
  </p:sldMasterIdLst>
  <p:sldIdLst>
    <p:sldId id="256" r:id="rId2"/>
    <p:sldId id="257" r:id="rId3"/>
    <p:sldId id="258" r:id="rId4"/>
    <p:sldId id="259" r:id="rId5"/>
    <p:sldId id="260" r:id="rId6"/>
    <p:sldId id="261" r:id="rId7"/>
    <p:sldId id="262" r:id="rId8"/>
    <p:sldId id="263" r:id="rId9"/>
    <p:sldId id="278" r:id="rId10"/>
    <p:sldId id="290" r:id="rId11"/>
    <p:sldId id="288" r:id="rId12"/>
    <p:sldId id="289" r:id="rId13"/>
    <p:sldId id="286" r:id="rId14"/>
    <p:sldId id="291" r:id="rId15"/>
    <p:sldId id="292" r:id="rId16"/>
    <p:sldId id="293"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purl.oclc.org/ooxml/drawingml/main" xmlns:r="http://purl.oclc.org/ooxml/officeDocument/relationships" xmlns:p="http://purl.oclc.org/ooxml/presentationml/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purl.oclc.org/ooxml/drawingml/main" xmlns:r="http://purl.oclc.org/ooxml/officeDocument/relationships" xmlns:p1510="http://schemas.microsoft.com/office/powerpoint/2015/10/main">
  <p1510:revLst>
    <p1510:client id="{3231BA1A-7E56-420D-AAC4-C0554AB7C097}" v="2" dt="2024-04-24T08:38:27.859"/>
  </p1510:revLst>
</p1510:revInfo>
</file>

<file path=ppt/tableStyles.xml><?xml version="1.0" encoding="utf-8"?>
<a:tblStyleLst xmlns:a="http://purl.oclc.org/ooxml/drawingml/main" def="{5C22544A-7EE6-4342-B048-85BDC9FD1C3A}"/>
</file>

<file path=ppt/viewProps.xml><?xml version="1.0" encoding="utf-8"?>
<p:viewPr xmlns:a="http://purl.oclc.org/ooxml/drawingml/main" xmlns:r="http://purl.oclc.org/ooxml/officeDocument/relationships" xmlns:p="http://purl.oclc.org/ooxml/presentationml/main">
  <p:normalViewPr>
    <p:restoredLeft sz="14.997%" autoAdjust="0"/>
    <p:restoredTop sz="94.66%"/>
  </p:normalViewPr>
  <p:slideViewPr>
    <p:cSldViewPr snapToGrid="0">
      <p:cViewPr varScale="1">
        <p:scale>
          <a:sx n="50" d="100"/>
          <a:sy n="50" d="100"/>
        </p:scale>
        <p:origin x="950"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purl.oclc.org/ooxml/officeDocument/relationships/slide" Target="slides/slide7.xml"/><Relationship Id="rId13" Type="http://purl.oclc.org/ooxml/officeDocument/relationships/slide" Target="slides/slide12.xml"/><Relationship Id="rId18" Type="http://purl.oclc.org/ooxml/officeDocument/relationships/presProps" Target="presProps.xml"/><Relationship Id="rId3" Type="http://purl.oclc.org/ooxml/officeDocument/relationships/slide" Target="slides/slide2.xml"/><Relationship Id="rId21" Type="http://purl.oclc.org/ooxml/officeDocument/relationships/tableStyles" Target="tableStyles.xml"/><Relationship Id="rId7" Type="http://purl.oclc.org/ooxml/officeDocument/relationships/slide" Target="slides/slide6.xml"/><Relationship Id="rId12" Type="http://purl.oclc.org/ooxml/officeDocument/relationships/slide" Target="slides/slide11.xml"/><Relationship Id="rId17" Type="http://purl.oclc.org/ooxml/officeDocument/relationships/slide" Target="slides/slide16.xml"/><Relationship Id="rId2" Type="http://purl.oclc.org/ooxml/officeDocument/relationships/slide" Target="slides/slide1.xml"/><Relationship Id="rId16" Type="http://purl.oclc.org/ooxml/officeDocument/relationships/slide" Target="slides/slide15.xml"/><Relationship Id="rId20" Type="http://purl.oclc.org/ooxml/officeDocument/relationships/theme" Target="theme/theme1.xml"/><Relationship Id="rId1" Type="http://purl.oclc.org/ooxml/officeDocument/relationships/slideMaster" Target="slideMasters/slideMaster1.xml"/><Relationship Id="rId6" Type="http://purl.oclc.org/ooxml/officeDocument/relationships/slide" Target="slides/slide5.xml"/><Relationship Id="rId11" Type="http://purl.oclc.org/ooxml/officeDocument/relationships/slide" Target="slides/slide10.xml"/><Relationship Id="rId5" Type="http://purl.oclc.org/ooxml/officeDocument/relationships/slide" Target="slides/slide4.xml"/><Relationship Id="rId15" Type="http://purl.oclc.org/ooxml/officeDocument/relationships/slide" Target="slides/slide14.xml"/><Relationship Id="rId23" Type="http://schemas.microsoft.com/office/2015/10/relationships/revisionInfo" Target="revisionInfo.xml"/><Relationship Id="rId10" Type="http://purl.oclc.org/ooxml/officeDocument/relationships/slide" Target="slides/slide9.xml"/><Relationship Id="rId19" Type="http://purl.oclc.org/ooxml/officeDocument/relationships/viewProps" Target="viewProps.xml"/><Relationship Id="rId4" Type="http://purl.oclc.org/ooxml/officeDocument/relationships/slide" Target="slides/slide3.xml"/><Relationship Id="rId9" Type="http://purl.oclc.org/ooxml/officeDocument/relationships/slide" Target="slides/slide8.xml"/><Relationship Id="rId14" Type="http://purl.oclc.org/ooxml/officeDocument/relationships/slide" Target="slides/slide13.xml"/><Relationship Id="rId22" Type="http://schemas.microsoft.com/office/2016/11/relationships/changesInfo" Target="changesInfos/changesInfo1.xml"/></Relationships>
</file>

<file path=ppt/changesInfos/changesInfo1.xml><?xml version="1.0" encoding="utf-8"?>
<pc:chgInfo xmlns:a="http://purl.oclc.org/ooxml/drawingml/main" xmlns:r="http://purl.oclc.org/ooxml/officeDocument/relationships" xmlns:ac="http://schemas.microsoft.com/office/drawing/2013/main/command" xmlns:pc="http://schemas.microsoft.com/office/powerpoint/2013/main/command">
  <pc:docChgLst>
    <pc:chgData name="Fox, Joanna" userId="f4b1a19b-340b-4379-a1f6-925888833114" providerId="ADAL" clId="{3231BA1A-7E56-420D-AAC4-C0554AB7C097}"/>
    <pc:docChg chg="custSel addSld delSld modSld">
      <pc:chgData name="Fox, Joanna" userId="f4b1a19b-340b-4379-a1f6-925888833114" providerId="ADAL" clId="{3231BA1A-7E56-420D-AAC4-C0554AB7C097}" dt="2024-04-25T12:11:38.172" v="2008" actId="14100"/>
      <pc:docMkLst>
        <pc:docMk/>
      </pc:docMkLst>
      <pc:sldChg chg="modSp del mod">
        <pc:chgData name="Fox, Joanna" userId="f4b1a19b-340b-4379-a1f6-925888833114" providerId="ADAL" clId="{3231BA1A-7E56-420D-AAC4-C0554AB7C097}" dt="2024-04-25T11:52:13.546" v="574" actId="2696"/>
        <pc:sldMkLst>
          <pc:docMk/>
          <pc:sldMk cId="2249384572" sldId="267"/>
        </pc:sldMkLst>
        <pc:spChg chg="mod">
          <ac:chgData name="Fox, Joanna" userId="f4b1a19b-340b-4379-a1f6-925888833114" providerId="ADAL" clId="{3231BA1A-7E56-420D-AAC4-C0554AB7C097}" dt="2024-04-25T11:51:39.304" v="565" actId="21"/>
          <ac:spMkLst>
            <pc:docMk/>
            <pc:sldMk cId="2249384572" sldId="267"/>
            <ac:spMk id="2" creationId="{F8DA09BF-7644-7EE7-6B30-4CC019A9BA62}"/>
          </ac:spMkLst>
        </pc:spChg>
        <pc:spChg chg="mod">
          <ac:chgData name="Fox, Joanna" userId="f4b1a19b-340b-4379-a1f6-925888833114" providerId="ADAL" clId="{3231BA1A-7E56-420D-AAC4-C0554AB7C097}" dt="2024-04-25T11:51:00.579" v="558" actId="27636"/>
          <ac:spMkLst>
            <pc:docMk/>
            <pc:sldMk cId="2249384572" sldId="267"/>
            <ac:spMk id="3" creationId="{5A17EFD4-2F24-6BBB-9D6B-D266D705903B}"/>
          </ac:spMkLst>
        </pc:spChg>
      </pc:sldChg>
      <pc:sldChg chg="modSp mod">
        <pc:chgData name="Fox, Joanna" userId="f4b1a19b-340b-4379-a1f6-925888833114" providerId="ADAL" clId="{3231BA1A-7E56-420D-AAC4-C0554AB7C097}" dt="2024-04-25T12:07:53.918" v="1956" actId="14100"/>
        <pc:sldMkLst>
          <pc:docMk/>
          <pc:sldMk cId="3729013834" sldId="278"/>
        </pc:sldMkLst>
        <pc:spChg chg="mod">
          <ac:chgData name="Fox, Joanna" userId="f4b1a19b-340b-4379-a1f6-925888833114" providerId="ADAL" clId="{3231BA1A-7E56-420D-AAC4-C0554AB7C097}" dt="2024-04-25T12:07:53.918" v="1956" actId="14100"/>
          <ac:spMkLst>
            <pc:docMk/>
            <pc:sldMk cId="3729013834" sldId="278"/>
            <ac:spMk id="3" creationId="{5A17EFD4-2F24-6BBB-9D6B-D266D705903B}"/>
          </ac:spMkLst>
        </pc:spChg>
      </pc:sldChg>
      <pc:sldChg chg="modSp mod">
        <pc:chgData name="Fox, Joanna" userId="f4b1a19b-340b-4379-a1f6-925888833114" providerId="ADAL" clId="{3231BA1A-7E56-420D-AAC4-C0554AB7C097}" dt="2024-04-25T12:10:32.893" v="2000" actId="14100"/>
        <pc:sldMkLst>
          <pc:docMk/>
          <pc:sldMk cId="1778529657" sldId="286"/>
        </pc:sldMkLst>
        <pc:spChg chg="mod">
          <ac:chgData name="Fox, Joanna" userId="f4b1a19b-340b-4379-a1f6-925888833114" providerId="ADAL" clId="{3231BA1A-7E56-420D-AAC4-C0554AB7C097}" dt="2024-04-25T12:10:32.893" v="2000" actId="14100"/>
          <ac:spMkLst>
            <pc:docMk/>
            <pc:sldMk cId="1778529657" sldId="286"/>
            <ac:spMk id="2" creationId="{090923D4-9F2A-799F-6C19-360E76513EBA}"/>
          </ac:spMkLst>
        </pc:spChg>
        <pc:spChg chg="mod">
          <ac:chgData name="Fox, Joanna" userId="f4b1a19b-340b-4379-a1f6-925888833114" providerId="ADAL" clId="{3231BA1A-7E56-420D-AAC4-C0554AB7C097}" dt="2024-04-25T12:10:26.498" v="1998" actId="27636"/>
          <ac:spMkLst>
            <pc:docMk/>
            <pc:sldMk cId="1778529657" sldId="286"/>
            <ac:spMk id="3" creationId="{BE56A9C6-3790-EDDE-076C-BB3C02E3A0A7}"/>
          </ac:spMkLst>
        </pc:spChg>
      </pc:sldChg>
      <pc:sldChg chg="new del">
        <pc:chgData name="Fox, Joanna" userId="f4b1a19b-340b-4379-a1f6-925888833114" providerId="ADAL" clId="{3231BA1A-7E56-420D-AAC4-C0554AB7C097}" dt="2024-04-24T08:41:36.955" v="269" actId="2696"/>
        <pc:sldMkLst>
          <pc:docMk/>
          <pc:sldMk cId="68748385" sldId="287"/>
        </pc:sldMkLst>
      </pc:sldChg>
      <pc:sldChg chg="modSp mod delDesignElem">
        <pc:chgData name="Fox, Joanna" userId="f4b1a19b-340b-4379-a1f6-925888833114" providerId="ADAL" clId="{3231BA1A-7E56-420D-AAC4-C0554AB7C097}" dt="2024-04-25T12:08:58.509" v="1971" actId="14100"/>
        <pc:sldMkLst>
          <pc:docMk/>
          <pc:sldMk cId="1340252581" sldId="288"/>
        </pc:sldMkLst>
        <pc:spChg chg="mod">
          <ac:chgData name="Fox, Joanna" userId="f4b1a19b-340b-4379-a1f6-925888833114" providerId="ADAL" clId="{3231BA1A-7E56-420D-AAC4-C0554AB7C097}" dt="2024-04-25T12:08:53.243" v="1969" actId="14100"/>
          <ac:spMkLst>
            <pc:docMk/>
            <pc:sldMk cId="1340252581" sldId="288"/>
            <ac:spMk id="2" creationId="{CD7BCCE7-D373-704D-A820-01AC61CC4778}"/>
          </ac:spMkLst>
        </pc:spChg>
        <pc:spChg chg="mod">
          <ac:chgData name="Fox, Joanna" userId="f4b1a19b-340b-4379-a1f6-925888833114" providerId="ADAL" clId="{3231BA1A-7E56-420D-AAC4-C0554AB7C097}" dt="2024-04-25T12:08:58.509" v="1971" actId="14100"/>
          <ac:spMkLst>
            <pc:docMk/>
            <pc:sldMk cId="1340252581" sldId="288"/>
            <ac:spMk id="3" creationId="{D689AEE0-B36E-EE05-8A34-B7D15FD04C8F}"/>
          </ac:spMkLst>
        </pc:spChg>
        <pc:picChg chg="mod">
          <ac:chgData name="Fox, Joanna" userId="f4b1a19b-340b-4379-a1f6-925888833114" providerId="ADAL" clId="{3231BA1A-7E56-420D-AAC4-C0554AB7C097}" dt="2024-04-25T12:08:22.546" v="1959" actId="14100"/>
          <ac:picMkLst>
            <pc:docMk/>
            <pc:sldMk cId="1340252581" sldId="288"/>
            <ac:picMk id="5" creationId="{E1DFE6DA-4657-2F47-94EF-3F1309275033}"/>
          </ac:picMkLst>
        </pc:picChg>
      </pc:sldChg>
      <pc:sldChg chg="modSp mod delDesignElem">
        <pc:chgData name="Fox, Joanna" userId="f4b1a19b-340b-4379-a1f6-925888833114" providerId="ADAL" clId="{3231BA1A-7E56-420D-AAC4-C0554AB7C097}" dt="2024-04-25T12:09:21.838" v="1974" actId="255"/>
        <pc:sldMkLst>
          <pc:docMk/>
          <pc:sldMk cId="1984916763" sldId="289"/>
        </pc:sldMkLst>
        <pc:spChg chg="mod">
          <ac:chgData name="Fox, Joanna" userId="f4b1a19b-340b-4379-a1f6-925888833114" providerId="ADAL" clId="{3231BA1A-7E56-420D-AAC4-C0554AB7C097}" dt="2024-04-25T12:09:21.838" v="1974" actId="255"/>
          <ac:spMkLst>
            <pc:docMk/>
            <pc:sldMk cId="1984916763" sldId="289"/>
            <ac:spMk id="2" creationId="{895F0435-B9A2-6C54-6171-D39821A16660}"/>
          </ac:spMkLst>
        </pc:spChg>
      </pc:sldChg>
      <pc:sldChg chg="modSp new mod">
        <pc:chgData name="Fox, Joanna" userId="f4b1a19b-340b-4379-a1f6-925888833114" providerId="ADAL" clId="{3231BA1A-7E56-420D-AAC4-C0554AB7C097}" dt="2024-04-25T12:07:46.422" v="1955" actId="27636"/>
        <pc:sldMkLst>
          <pc:docMk/>
          <pc:sldMk cId="3933763767" sldId="290"/>
        </pc:sldMkLst>
        <pc:spChg chg="mod">
          <ac:chgData name="Fox, Joanna" userId="f4b1a19b-340b-4379-a1f6-925888833114" providerId="ADAL" clId="{3231BA1A-7E56-420D-AAC4-C0554AB7C097}" dt="2024-04-25T11:48:09.161" v="356"/>
          <ac:spMkLst>
            <pc:docMk/>
            <pc:sldMk cId="3933763767" sldId="290"/>
            <ac:spMk id="2" creationId="{3BEE076F-619E-CC5E-E7BB-7DD32276E0BB}"/>
          </ac:spMkLst>
        </pc:spChg>
        <pc:spChg chg="mod">
          <ac:chgData name="Fox, Joanna" userId="f4b1a19b-340b-4379-a1f6-925888833114" providerId="ADAL" clId="{3231BA1A-7E56-420D-AAC4-C0554AB7C097}" dt="2024-04-25T12:07:46.422" v="1955" actId="27636"/>
          <ac:spMkLst>
            <pc:docMk/>
            <pc:sldMk cId="3933763767" sldId="290"/>
            <ac:spMk id="3" creationId="{0AD0E0C9-29ED-1274-F551-09B7D847D2F1}"/>
          </ac:spMkLst>
        </pc:spChg>
      </pc:sldChg>
      <pc:sldChg chg="modSp new mod">
        <pc:chgData name="Fox, Joanna" userId="f4b1a19b-340b-4379-a1f6-925888833114" providerId="ADAL" clId="{3231BA1A-7E56-420D-AAC4-C0554AB7C097}" dt="2024-04-25T12:10:46.657" v="2002" actId="14100"/>
        <pc:sldMkLst>
          <pc:docMk/>
          <pc:sldMk cId="326367333" sldId="291"/>
        </pc:sldMkLst>
        <pc:spChg chg="mod">
          <ac:chgData name="Fox, Joanna" userId="f4b1a19b-340b-4379-a1f6-925888833114" providerId="ADAL" clId="{3231BA1A-7E56-420D-AAC4-C0554AB7C097}" dt="2024-04-25T12:07:08.963" v="1945" actId="20577"/>
          <ac:spMkLst>
            <pc:docMk/>
            <pc:sldMk cId="326367333" sldId="291"/>
            <ac:spMk id="2" creationId="{82500C6F-2E17-F135-9BC1-F20D2A4C04DA}"/>
          </ac:spMkLst>
        </pc:spChg>
        <pc:spChg chg="mod">
          <ac:chgData name="Fox, Joanna" userId="f4b1a19b-340b-4379-a1f6-925888833114" providerId="ADAL" clId="{3231BA1A-7E56-420D-AAC4-C0554AB7C097}" dt="2024-04-25T12:10:46.657" v="2002" actId="14100"/>
          <ac:spMkLst>
            <pc:docMk/>
            <pc:sldMk cId="326367333" sldId="291"/>
            <ac:spMk id="3" creationId="{90DC20E7-12FD-EC1D-FF22-AD4C603E0834}"/>
          </ac:spMkLst>
        </pc:spChg>
      </pc:sldChg>
      <pc:sldChg chg="modSp new mod">
        <pc:chgData name="Fox, Joanna" userId="f4b1a19b-340b-4379-a1f6-925888833114" providerId="ADAL" clId="{3231BA1A-7E56-420D-AAC4-C0554AB7C097}" dt="2024-04-25T12:07:16.796" v="1947" actId="20577"/>
        <pc:sldMkLst>
          <pc:docMk/>
          <pc:sldMk cId="1339788921" sldId="292"/>
        </pc:sldMkLst>
        <pc:spChg chg="mod">
          <ac:chgData name="Fox, Joanna" userId="f4b1a19b-340b-4379-a1f6-925888833114" providerId="ADAL" clId="{3231BA1A-7E56-420D-AAC4-C0554AB7C097}" dt="2024-04-25T12:07:16.796" v="1947" actId="20577"/>
          <ac:spMkLst>
            <pc:docMk/>
            <pc:sldMk cId="1339788921" sldId="292"/>
            <ac:spMk id="2" creationId="{5BBD7BED-5E63-13A0-AB2F-309A0AF52D0C}"/>
          </ac:spMkLst>
        </pc:spChg>
        <pc:spChg chg="mod">
          <ac:chgData name="Fox, Joanna" userId="f4b1a19b-340b-4379-a1f6-925888833114" providerId="ADAL" clId="{3231BA1A-7E56-420D-AAC4-C0554AB7C097}" dt="2024-04-25T12:06:58.501" v="1943" actId="255"/>
          <ac:spMkLst>
            <pc:docMk/>
            <pc:sldMk cId="1339788921" sldId="292"/>
            <ac:spMk id="3" creationId="{67C4136D-29D6-B218-9892-DB5F9879A3F5}"/>
          </ac:spMkLst>
        </pc:spChg>
      </pc:sldChg>
      <pc:sldChg chg="modSp new mod">
        <pc:chgData name="Fox, Joanna" userId="f4b1a19b-340b-4379-a1f6-925888833114" providerId="ADAL" clId="{3231BA1A-7E56-420D-AAC4-C0554AB7C097}" dt="2024-04-25T12:11:38.172" v="2008" actId="14100"/>
        <pc:sldMkLst>
          <pc:docMk/>
          <pc:sldMk cId="1514338727" sldId="293"/>
        </pc:sldMkLst>
        <pc:spChg chg="mod">
          <ac:chgData name="Fox, Joanna" userId="f4b1a19b-340b-4379-a1f6-925888833114" providerId="ADAL" clId="{3231BA1A-7E56-420D-AAC4-C0554AB7C097}" dt="2024-04-25T12:11:32.740" v="2007" actId="14100"/>
          <ac:spMkLst>
            <pc:docMk/>
            <pc:sldMk cId="1514338727" sldId="293"/>
            <ac:spMk id="2" creationId="{2D92C960-9A1F-FF25-D064-6F42F2A2E093}"/>
          </ac:spMkLst>
        </pc:spChg>
        <pc:spChg chg="mod">
          <ac:chgData name="Fox, Joanna" userId="f4b1a19b-340b-4379-a1f6-925888833114" providerId="ADAL" clId="{3231BA1A-7E56-420D-AAC4-C0554AB7C097}" dt="2024-04-25T12:11:38.172" v="2008" actId="14100"/>
          <ac:spMkLst>
            <pc:docMk/>
            <pc:sldMk cId="1514338727" sldId="293"/>
            <ac:spMk id="3" creationId="{1B6493CF-7817-AFFB-C34E-DCDC16661C4A}"/>
          </ac:spMkLst>
        </pc:spChg>
      </pc:sldChg>
    </pc:docChg>
  </pc:docChgLst>
</pc:chgInfo>
</file>

<file path=ppt/slideLayouts/_rels/slideLayout1.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0.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1.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2.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3.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4.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5.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16.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2.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3.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4.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5.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6.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7.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8.xml.rels><?xml version="1.0" encoding="UTF-8" standalone="yes"?>
<Relationships xmlns="http://schemas.openxmlformats.org/package/2006/relationships"><Relationship Id="rId1" Type="http://purl.oclc.org/ooxml/officeDocument/relationships/slideMaster" Target="../slideMasters/slideMaster1.xml"/></Relationships>
</file>

<file path=ppt/slideLayouts/_rels/slideLayout9.xml.rels><?xml version="1.0" encoding="UTF-8" standalone="yes"?>
<Relationships xmlns="http://schemas.openxmlformats.org/package/2006/relationships"><Relationship Id="rId1" Type="http://purl.oclc.org/ooxml/officeDocument/relationships/slideMaster" Target="../slideMasters/slideMaster1.xml"/></Relationships>
</file>

<file path=ppt/slideLayouts/slideLayout1.xml><?xml version="1.0" encoding="utf-8"?>
<p:sldLayout xmlns:a="http://purl.oclc.org/ooxml/drawingml/main" xmlns:r="http://purl.oclc.org/ooxml/officeDocument/relationships" xmlns:p="http://purl.oclc.org/ooxml/presentationml/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
                    <a:lumOff val="35%"/>
                  </a:schemeClr>
                </a:solidFill>
              </a:defRPr>
            </a:lvl1pPr>
            <a:lvl2pPr marL="457200" indent="0" algn="ctr">
              <a:buNone/>
              <a:defRPr>
                <a:solidFill>
                  <a:schemeClr val="tx1">
                    <a:tint val="75%"/>
                  </a:schemeClr>
                </a:solidFill>
              </a:defRPr>
            </a:lvl2pPr>
            <a:lvl3pPr marL="914400" indent="0" algn="ctr">
              <a:buNone/>
              <a:defRPr>
                <a:solidFill>
                  <a:schemeClr val="tx1">
                    <a:tint val="75%"/>
                  </a:schemeClr>
                </a:solidFill>
              </a:defRPr>
            </a:lvl3pPr>
            <a:lvl4pPr marL="1371600" indent="0" algn="ctr">
              <a:buNone/>
              <a:defRPr>
                <a:solidFill>
                  <a:schemeClr val="tx1">
                    <a:tint val="75%"/>
                  </a:schemeClr>
                </a:solidFill>
              </a:defRPr>
            </a:lvl4pPr>
            <a:lvl5pPr marL="1828800" indent="0" algn="ctr">
              <a:buNone/>
              <a:defRPr>
                <a:solidFill>
                  <a:schemeClr val="tx1">
                    <a:tint val="75%"/>
                  </a:schemeClr>
                </a:solidFill>
              </a:defRPr>
            </a:lvl5pPr>
            <a:lvl6pPr marL="2286000" indent="0" algn="ctr">
              <a:buNone/>
              <a:defRPr>
                <a:solidFill>
                  <a:schemeClr val="tx1">
                    <a:tint val="75%"/>
                  </a:schemeClr>
                </a:solidFill>
              </a:defRPr>
            </a:lvl6pPr>
            <a:lvl7pPr marL="2743200" indent="0" algn="ctr">
              <a:buNone/>
              <a:defRPr>
                <a:solidFill>
                  <a:schemeClr val="tx1">
                    <a:tint val="75%"/>
                  </a:schemeClr>
                </a:solidFill>
              </a:defRPr>
            </a:lvl7pPr>
            <a:lvl8pPr marL="3200400" indent="0" algn="ctr">
              <a:buNone/>
              <a:defRPr>
                <a:solidFill>
                  <a:schemeClr val="tx1">
                    <a:tint val="75%"/>
                  </a:schemeClr>
                </a:solidFill>
              </a:defRPr>
            </a:lvl8pPr>
            <a:lvl9pPr marL="3657600" indent="0" algn="ctr">
              <a:buNone/>
              <a:defRPr>
                <a:solidFill>
                  <a:schemeClr val="tx1">
                    <a:tint val="75%"/>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purl.oclc.org/ooxml/drawingml/main" xmlns:r="http://purl.oclc.org/ooxml/officeDocument/relationships" xmlns:p="http://purl.oclc.org/ooxml/presentationml/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
                    <a:lumOff val="35%"/>
                  </a:schemeClr>
                </a:solidFill>
              </a:defRPr>
            </a:lvl1pPr>
            <a:lvl2pPr marL="457200" indent="0">
              <a:buNone/>
              <a:defRPr sz="1800">
                <a:solidFill>
                  <a:schemeClr val="tx1">
                    <a:tint val="75%"/>
                  </a:schemeClr>
                </a:solidFill>
              </a:defRPr>
            </a:lvl2pPr>
            <a:lvl3pPr marL="914400" indent="0">
              <a:buNone/>
              <a:defRPr sz="1600">
                <a:solidFill>
                  <a:schemeClr val="tx1">
                    <a:tint val="75%"/>
                  </a:schemeClr>
                </a:solidFill>
              </a:defRPr>
            </a:lvl3pPr>
            <a:lvl4pPr marL="1371600" indent="0">
              <a:buNone/>
              <a:defRPr sz="1400">
                <a:solidFill>
                  <a:schemeClr val="tx1">
                    <a:tint val="75%"/>
                  </a:schemeClr>
                </a:solidFill>
              </a:defRPr>
            </a:lvl4pPr>
            <a:lvl5pPr marL="1828800" indent="0">
              <a:buNone/>
              <a:defRPr sz="1400">
                <a:solidFill>
                  <a:schemeClr val="tx1">
                    <a:tint val="75%"/>
                  </a:schemeClr>
                </a:solidFill>
              </a:defRPr>
            </a:lvl5pPr>
            <a:lvl6pPr marL="2286000" indent="0">
              <a:buNone/>
              <a:defRPr sz="1400">
                <a:solidFill>
                  <a:schemeClr val="tx1">
                    <a:tint val="75%"/>
                  </a:schemeClr>
                </a:solidFill>
              </a:defRPr>
            </a:lvl6pPr>
            <a:lvl7pPr marL="2743200" indent="0">
              <a:buNone/>
              <a:defRPr sz="1400">
                <a:solidFill>
                  <a:schemeClr val="tx1">
                    <a:tint val="75%"/>
                  </a:schemeClr>
                </a:solidFill>
              </a:defRPr>
            </a:lvl7pPr>
            <a:lvl8pPr marL="3200400" indent="0">
              <a:buNone/>
              <a:defRPr sz="1400">
                <a:solidFill>
                  <a:schemeClr val="tx1">
                    <a:tint val="75%"/>
                  </a:schemeClr>
                </a:solidFill>
              </a:defRPr>
            </a:lvl8pPr>
            <a:lvl9pPr marL="3657600" indent="0">
              <a:buNone/>
              <a:defRPr sz="1400">
                <a:solidFill>
                  <a:schemeClr val="tx1">
                    <a:tint val="75%"/>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purl.oclc.org/ooxml/drawingml/main" xmlns:r="http://purl.oclc.org/ooxml/officeDocument/relationships" xmlns:p="http://purl.oclc.org/ooxml/presentationml/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
                    <a:lumOff val="5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
                    <a:lumOff val="35%"/>
                  </a:schemeClr>
                </a:solidFill>
              </a:defRPr>
            </a:lvl1pPr>
            <a:lvl2pPr marL="457200" indent="0">
              <a:buNone/>
              <a:defRPr sz="1800">
                <a:solidFill>
                  <a:schemeClr val="tx1">
                    <a:tint val="75%"/>
                  </a:schemeClr>
                </a:solidFill>
              </a:defRPr>
            </a:lvl2pPr>
            <a:lvl3pPr marL="914400" indent="0">
              <a:buNone/>
              <a:defRPr sz="1600">
                <a:solidFill>
                  <a:schemeClr val="tx1">
                    <a:tint val="75%"/>
                  </a:schemeClr>
                </a:solidFill>
              </a:defRPr>
            </a:lvl3pPr>
            <a:lvl4pPr marL="1371600" indent="0">
              <a:buNone/>
              <a:defRPr sz="1400">
                <a:solidFill>
                  <a:schemeClr val="tx1">
                    <a:tint val="75%"/>
                  </a:schemeClr>
                </a:solidFill>
              </a:defRPr>
            </a:lvl4pPr>
            <a:lvl5pPr marL="1828800" indent="0">
              <a:buNone/>
              <a:defRPr sz="1400">
                <a:solidFill>
                  <a:schemeClr val="tx1">
                    <a:tint val="75%"/>
                  </a:schemeClr>
                </a:solidFill>
              </a:defRPr>
            </a:lvl5pPr>
            <a:lvl6pPr marL="2286000" indent="0">
              <a:buNone/>
              <a:defRPr sz="1400">
                <a:solidFill>
                  <a:schemeClr val="tx1">
                    <a:tint val="75%"/>
                  </a:schemeClr>
                </a:solidFill>
              </a:defRPr>
            </a:lvl6pPr>
            <a:lvl7pPr marL="2743200" indent="0">
              <a:buNone/>
              <a:defRPr sz="1400">
                <a:solidFill>
                  <a:schemeClr val="tx1">
                    <a:tint val="75%"/>
                  </a:schemeClr>
                </a:solidFill>
              </a:defRPr>
            </a:lvl7pPr>
            <a:lvl8pPr marL="3200400" indent="0">
              <a:buNone/>
              <a:defRPr sz="1400">
                <a:solidFill>
                  <a:schemeClr val="tx1">
                    <a:tint val="75%"/>
                  </a:schemeClr>
                </a:solidFill>
              </a:defRPr>
            </a:lvl8pPr>
            <a:lvl9pPr marL="3657600" indent="0">
              <a:buNone/>
              <a:defRPr sz="1400">
                <a:solidFill>
                  <a:schemeClr val="tx1">
                    <a:tint val="75%"/>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purl.oclc.org/ooxml/drawingml/main" xmlns:r="http://purl.oclc.org/ooxml/officeDocument/relationships" xmlns:p="http://purl.oclc.org/ooxml/presentationml/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
                    <a:lumOff val="35%"/>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purl.oclc.org/ooxml/drawingml/main" xmlns:r="http://purl.oclc.org/ooxml/officeDocument/relationships" xmlns:p="http://purl.oclc.org/ooxml/presentationml/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
                    <a:lumOff val="35%"/>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purl.oclc.org/ooxml/drawingml/main" xmlns:r="http://purl.oclc.org/ooxml/officeDocument/relationships" xmlns:p="http://purl.oclc.org/ooxml/presentationml/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
                    <a:lumOff val="35%"/>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purl.oclc.org/ooxml/drawingml/main" xmlns:r="http://purl.oclc.org/ooxml/officeDocument/relationships" xmlns:p="http://purl.oclc.org/ooxml/presentationml/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purl.oclc.org/ooxml/drawingml/main" xmlns:r="http://purl.oclc.org/ooxml/officeDocument/relationships" xmlns:p="http://purl.oclc.org/ooxml/presentationml/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purl.oclc.org/ooxml/drawingml/main" xmlns:r="http://purl.oclc.org/ooxml/officeDocument/relationships" xmlns:p="http://purl.oclc.org/ooxml/presentationml/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purl.oclc.org/ooxml/drawingml/main" xmlns:r="http://purl.oclc.org/ooxml/officeDocument/relationships" xmlns:p="http://purl.oclc.org/ooxml/presentationml/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
                    <a:lumOff val="35%"/>
                  </a:schemeClr>
                </a:solidFill>
              </a:defRPr>
            </a:lvl1pPr>
            <a:lvl2pPr marL="457200" indent="0">
              <a:buNone/>
              <a:defRPr sz="1800">
                <a:solidFill>
                  <a:schemeClr val="tx1">
                    <a:tint val="75%"/>
                  </a:schemeClr>
                </a:solidFill>
              </a:defRPr>
            </a:lvl2pPr>
            <a:lvl3pPr marL="914400" indent="0">
              <a:buNone/>
              <a:defRPr sz="1600">
                <a:solidFill>
                  <a:schemeClr val="tx1">
                    <a:tint val="75%"/>
                  </a:schemeClr>
                </a:solidFill>
              </a:defRPr>
            </a:lvl3pPr>
            <a:lvl4pPr marL="1371600" indent="0">
              <a:buNone/>
              <a:defRPr sz="1400">
                <a:solidFill>
                  <a:schemeClr val="tx1">
                    <a:tint val="75%"/>
                  </a:schemeClr>
                </a:solidFill>
              </a:defRPr>
            </a:lvl4pPr>
            <a:lvl5pPr marL="1828800" indent="0">
              <a:buNone/>
              <a:defRPr sz="1400">
                <a:solidFill>
                  <a:schemeClr val="tx1">
                    <a:tint val="75%"/>
                  </a:schemeClr>
                </a:solidFill>
              </a:defRPr>
            </a:lvl5pPr>
            <a:lvl6pPr marL="2286000" indent="0">
              <a:buNone/>
              <a:defRPr sz="1400">
                <a:solidFill>
                  <a:schemeClr val="tx1">
                    <a:tint val="75%"/>
                  </a:schemeClr>
                </a:solidFill>
              </a:defRPr>
            </a:lvl6pPr>
            <a:lvl7pPr marL="2743200" indent="0">
              <a:buNone/>
              <a:defRPr sz="1400">
                <a:solidFill>
                  <a:schemeClr val="tx1">
                    <a:tint val="75%"/>
                  </a:schemeClr>
                </a:solidFill>
              </a:defRPr>
            </a:lvl7pPr>
            <a:lvl8pPr marL="3200400" indent="0">
              <a:buNone/>
              <a:defRPr sz="1400">
                <a:solidFill>
                  <a:schemeClr val="tx1">
                    <a:tint val="75%"/>
                  </a:schemeClr>
                </a:solidFill>
              </a:defRPr>
            </a:lvl8pPr>
            <a:lvl9pPr marL="3657600" indent="0">
              <a:buNone/>
              <a:defRPr sz="1400">
                <a:solidFill>
                  <a:schemeClr val="tx1">
                    <a:tint val="75%"/>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purl.oclc.org/ooxml/drawingml/main" xmlns:r="http://purl.oclc.org/ooxml/officeDocument/relationships" xmlns:p="http://purl.oclc.org/ooxml/presentationml/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purl.oclc.org/ooxml/drawingml/main" xmlns:r="http://purl.oclc.org/ooxml/officeDocument/relationships" xmlns:p="http://purl.oclc.org/ooxml/presentationml/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purl.oclc.org/ooxml/drawingml/main" xmlns:r="http://purl.oclc.org/ooxml/officeDocument/relationships" xmlns:p="http://purl.oclc.org/ooxml/presentationml/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purl.oclc.org/ooxml/drawingml/main" xmlns:r="http://purl.oclc.org/ooxml/officeDocument/relationships" xmlns:p="http://purl.oclc.org/ooxml/presentationml/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purl.oclc.org/ooxml/drawingml/main" xmlns:r="http://purl.oclc.org/ooxml/officeDocument/relationships" xmlns:p="http://purl.oclc.org/ooxml/presentationml/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purl.oclc.org/ooxml/drawingml/main" xmlns:r="http://purl.oclc.org/ooxml/officeDocument/relationships" xmlns:p="http://purl.oclc.org/ooxml/presentationml/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purl.oclc.org/ooxml/officeDocument/relationships/slideLayout" Target="../slideLayouts/slideLayout8.xml"/><Relationship Id="rId13" Type="http://purl.oclc.org/ooxml/officeDocument/relationships/slideLayout" Target="../slideLayouts/slideLayout13.xml"/><Relationship Id="rId3" Type="http://purl.oclc.org/ooxml/officeDocument/relationships/slideLayout" Target="../slideLayouts/slideLayout3.xml"/><Relationship Id="rId7" Type="http://purl.oclc.org/ooxml/officeDocument/relationships/slideLayout" Target="../slideLayouts/slideLayout7.xml"/><Relationship Id="rId12" Type="http://purl.oclc.org/ooxml/officeDocument/relationships/slideLayout" Target="../slideLayouts/slideLayout12.xml"/><Relationship Id="rId17" Type="http://purl.oclc.org/ooxml/officeDocument/relationships/theme" Target="../theme/theme1.xml"/><Relationship Id="rId2" Type="http://purl.oclc.org/ooxml/officeDocument/relationships/slideLayout" Target="../slideLayouts/slideLayout2.xml"/><Relationship Id="rId16" Type="http://purl.oclc.org/ooxml/officeDocument/relationships/slideLayout" Target="../slideLayouts/slideLayout16.xml"/><Relationship Id="rId1" Type="http://purl.oclc.org/ooxml/officeDocument/relationships/slideLayout" Target="../slideLayouts/slideLayout1.xml"/><Relationship Id="rId6" Type="http://purl.oclc.org/ooxml/officeDocument/relationships/slideLayout" Target="../slideLayouts/slideLayout6.xml"/><Relationship Id="rId11" Type="http://purl.oclc.org/ooxml/officeDocument/relationships/slideLayout" Target="../slideLayouts/slideLayout11.xml"/><Relationship Id="rId5" Type="http://purl.oclc.org/ooxml/officeDocument/relationships/slideLayout" Target="../slideLayouts/slideLayout5.xml"/><Relationship Id="rId15" Type="http://purl.oclc.org/ooxml/officeDocument/relationships/slideLayout" Target="../slideLayouts/slideLayout15.xml"/><Relationship Id="rId10" Type="http://purl.oclc.org/ooxml/officeDocument/relationships/slideLayout" Target="../slideLayouts/slideLayout10.xml"/><Relationship Id="rId4" Type="http://purl.oclc.org/ooxml/officeDocument/relationships/slideLayout" Target="../slideLayouts/slideLayout4.xml"/><Relationship Id="rId9" Type="http://purl.oclc.org/ooxml/officeDocument/relationships/slideLayout" Target="../slideLayouts/slideLayout9.xml"/><Relationship Id="rId14" Type="http://purl.oclc.org/ooxml/officeDocument/relationships/slideLayout" Target="../slideLayouts/slideLayout14.xml"/></Relationships>
</file>

<file path=ppt/slideMasters/slideMaster1.xml><?xml version="1.0" encoding="utf-8"?>
<p:sldMaster xmlns:a="http://purl.oclc.org/ooxml/drawingml/main" xmlns:r="http://purl.oclc.org/ooxml/officeDocument/relationships" xmlns:p="http://purl.oclc.org/ooxml/presentationml/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
                  </a:schemeClr>
                </a:solidFill>
              </a:defRPr>
            </a:lvl1pPr>
          </a:lstStyle>
          <a:p>
            <a:fld id="{B61BEF0D-F0BB-DE4B-95CE-6DB70DBA9567}" type="datetimeFigureOut">
              <a:rPr lang="en-US" dirty="0"/>
              <a:pPr/>
              <a:t>4/25/2024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
              <a:lumOff val="15%"/>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
              <a:lumOff val="25%"/>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
              <a:lumOff val="25%"/>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
              <a:lumOff val="25%"/>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
              <a:lumOff val="25%"/>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
              <a:lumOff val="25%"/>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
              <a:lumOff val="25%"/>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
              <a:lumOff val="25%"/>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
              <a:lumOff val="25%"/>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
              <a:lumOff val="25%"/>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purl.oclc.org/ooxml/officeDocument/relationships/hyperlink" Target="mailto:s.ramon@herts.ac.uk" TargetMode="External"/><Relationship Id="rId1" Type="http://purl.oclc.org/ooxml/officeDocument/relationships/slideLayout" Target="../slideLayouts/slideLayout1.xml"/></Relationships>
</file>

<file path=ppt/slides/_rels/slide10.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1.xml.rels><?xml version="1.0" encoding="UTF-8" standalone="yes"?>
<Relationships xmlns="http://schemas.openxmlformats.org/package/2006/relationships"><Relationship Id="rId3" Type="http://purl.oclc.org/ooxml/officeDocument/relationships/hyperlink" Target="https://pixabay.com/en/sunset-iphone-phone-camera-phone-1192780/" TargetMode="External"/><Relationship Id="rId2" Type="http://purl.oclc.org/ooxml/officeDocument/relationships/image" Target="../media/image1.jpg"/><Relationship Id="rId1" Type="http://purl.oclc.org/ooxml/officeDocument/relationships/slideLayout" Target="../slideLayouts/slideLayout2.xml"/></Relationships>
</file>

<file path=ppt/slides/_rels/slide12.xml.rels><?xml version="1.0" encoding="UTF-8" standalone="yes"?>
<Relationships xmlns="http://schemas.openxmlformats.org/package/2006/relationships"><Relationship Id="rId3" Type="http://purl.oclc.org/ooxml/officeDocument/relationships/hyperlink" Target="http://commons.wikimedia.org/wiki/File:Sunset_in_El_Porto,_California_(8074300769).jpg" TargetMode="External"/><Relationship Id="rId2" Type="http://purl.oclc.org/ooxml/officeDocument/relationships/image" Target="../media/image2.jpg"/><Relationship Id="rId1" Type="http://purl.oclc.org/ooxml/officeDocument/relationships/slideLayout" Target="../slideLayouts/slideLayout2.xml"/><Relationship Id="rId4" Type="http://purl.oclc.org/ooxml/officeDocument/relationships/hyperlink" Target="https://creativecommons.org/licenses/by-sa/3.0/" TargetMode="External"/></Relationships>
</file>

<file path=ppt/slides/_rels/slide13.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4.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5.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16.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2.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3.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4.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5.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6.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7.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8.xml.rels><?xml version="1.0" encoding="UTF-8" standalone="yes"?>
<Relationships xmlns="http://schemas.openxmlformats.org/package/2006/relationships"><Relationship Id="rId1" Type="http://purl.oclc.org/ooxml/officeDocument/relationships/slideLayout" Target="../slideLayouts/slideLayout2.xml"/></Relationships>
</file>

<file path=ppt/slides/_rels/slide9.xml.rels><?xml version="1.0" encoding="UTF-8" standalone="yes"?>
<Relationships xmlns="http://schemas.openxmlformats.org/package/2006/relationships"><Relationship Id="rId1" Type="http://purl.oclc.org/ooxml/officeDocument/relationships/slideLayout" Target="../slideLayouts/slideLayout2.xml"/></Relationships>
</file>

<file path=ppt/slides/slide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01EA4-4C9B-E5D4-B7EF-76212A3D458B}"/>
              </a:ext>
            </a:extLst>
          </p:cNvPr>
          <p:cNvSpPr>
            <a:spLocks noGrp="1"/>
          </p:cNvSpPr>
          <p:nvPr>
            <p:ph type="ctrTitle"/>
          </p:nvPr>
        </p:nvSpPr>
        <p:spPr/>
        <p:txBody>
          <a:bodyPr>
            <a:normAutofit fontScale="90%"/>
          </a:bodyPr>
          <a:lstStyle/>
          <a:p>
            <a:r>
              <a:rPr lang="en-GB" dirty="0"/>
              <a:t>Shared Decision Making with women in a closed ward due to a PD diagnosis</a:t>
            </a:r>
          </a:p>
        </p:txBody>
      </p:sp>
      <p:sp>
        <p:nvSpPr>
          <p:cNvPr id="3" name="Subtitle 2">
            <a:extLst>
              <a:ext uri="{FF2B5EF4-FFF2-40B4-BE49-F238E27FC236}">
                <a16:creationId xmlns:a16="http://schemas.microsoft.com/office/drawing/2014/main" id="{8EA7DC5C-658B-04B3-9CC6-C9C39568238B}"/>
              </a:ext>
            </a:extLst>
          </p:cNvPr>
          <p:cNvSpPr>
            <a:spLocks noGrp="1"/>
          </p:cNvSpPr>
          <p:nvPr>
            <p:ph type="subTitle" idx="1"/>
          </p:nvPr>
        </p:nvSpPr>
        <p:spPr/>
        <p:txBody>
          <a:bodyPr>
            <a:normAutofit lnSpcReduction="10%"/>
          </a:bodyPr>
          <a:lstStyle/>
          <a:p>
            <a:r>
              <a:rPr lang="en-GB" b="1" dirty="0"/>
              <a:t>Prof. Shulamit Ramon </a:t>
            </a:r>
            <a:r>
              <a:rPr lang="en-GB" b="1" dirty="0">
                <a:hlinkClick r:id="rId2"/>
              </a:rPr>
              <a:t>s.ramon@herts.ac.uk</a:t>
            </a:r>
            <a:endParaRPr lang="en-GB" b="1" dirty="0"/>
          </a:p>
          <a:p>
            <a:r>
              <a:rPr lang="en-GB" b="1" dirty="0"/>
              <a:t>Associate Professor Joanna Fox Joanna.fox@aru.ac.uk</a:t>
            </a:r>
          </a:p>
          <a:p>
            <a:r>
              <a:rPr lang="en-GB" b="1" dirty="0"/>
              <a:t>Alex </a:t>
            </a:r>
            <a:r>
              <a:rPr lang="en-GB" b="1" dirty="0" err="1"/>
              <a:t>Hunber</a:t>
            </a:r>
            <a:r>
              <a:rPr lang="en-GB" b="1" dirty="0"/>
              <a:t> alex_hunter7@hotmail.com</a:t>
            </a:r>
          </a:p>
        </p:txBody>
      </p:sp>
    </p:spTree>
    <p:extLst>
      <p:ext uri="{BB962C8B-B14F-4D97-AF65-F5344CB8AC3E}">
        <p14:creationId xmlns:p14="http://schemas.microsoft.com/office/powerpoint/2010/main" val="2390792975"/>
      </p:ext>
    </p:extLst>
  </p:cSld>
  <p:clrMapOvr>
    <a:masterClrMapping/>
  </p:clrMapOvr>
</p:sld>
</file>

<file path=ppt/slides/slide10.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E076F-619E-CC5E-E7BB-7DD32276E0BB}"/>
              </a:ext>
            </a:extLst>
          </p:cNvPr>
          <p:cNvSpPr>
            <a:spLocks noGrp="1"/>
          </p:cNvSpPr>
          <p:nvPr>
            <p:ph type="title"/>
          </p:nvPr>
        </p:nvSpPr>
        <p:spPr/>
        <p:txBody>
          <a:bodyPr/>
          <a:lstStyle/>
          <a:p>
            <a:r>
              <a:rPr lang="en-GB" sz="3600" dirty="0"/>
              <a:t>Timeline</a:t>
            </a:r>
            <a:br>
              <a:rPr lang="en-GB" sz="3600" dirty="0"/>
            </a:br>
            <a:endParaRPr lang="en-GB" dirty="0"/>
          </a:p>
        </p:txBody>
      </p:sp>
      <p:sp>
        <p:nvSpPr>
          <p:cNvPr id="3" name="Content Placeholder 2">
            <a:extLst>
              <a:ext uri="{FF2B5EF4-FFF2-40B4-BE49-F238E27FC236}">
                <a16:creationId xmlns:a16="http://schemas.microsoft.com/office/drawing/2014/main" id="{0AD0E0C9-29ED-1274-F551-09B7D847D2F1}"/>
              </a:ext>
            </a:extLst>
          </p:cNvPr>
          <p:cNvSpPr>
            <a:spLocks noGrp="1"/>
          </p:cNvSpPr>
          <p:nvPr>
            <p:ph idx="1"/>
          </p:nvPr>
        </p:nvSpPr>
        <p:spPr>
          <a:xfrm>
            <a:off x="2592924" y="1371600"/>
            <a:ext cx="9126635" cy="4983480"/>
          </a:xfrm>
        </p:spPr>
        <p:txBody>
          <a:bodyPr>
            <a:normAutofit fontScale="70%" lnSpcReduction="20%"/>
          </a:bodyPr>
          <a:lstStyle/>
          <a:p>
            <a:pPr lvl="1"/>
            <a:r>
              <a:rPr lang="en-GB" sz="3800" dirty="0"/>
              <a:t>Ethical approval gained Nov 2023 </a:t>
            </a:r>
          </a:p>
          <a:p>
            <a:pPr lvl="1"/>
            <a:r>
              <a:rPr lang="en-GB" sz="3800" dirty="0"/>
              <a:t>Two half days of participants training January / February 2024</a:t>
            </a:r>
          </a:p>
          <a:p>
            <a:pPr lvl="1"/>
            <a:r>
              <a:rPr lang="en-GB" sz="3800" dirty="0"/>
              <a:t>Staff training in February 2024</a:t>
            </a:r>
          </a:p>
          <a:p>
            <a:pPr lvl="1"/>
            <a:r>
              <a:rPr lang="en-GB" sz="3800" dirty="0"/>
              <a:t>Recruitment to study late February 2024 by independent gatekeeper, managing distribution of information sheets and acquiring informed consent.</a:t>
            </a:r>
          </a:p>
          <a:p>
            <a:pPr lvl="1"/>
            <a:r>
              <a:rPr lang="en-GB" sz="3800" dirty="0"/>
              <a:t>Data collection points</a:t>
            </a:r>
          </a:p>
          <a:p>
            <a:pPr lvl="2"/>
            <a:r>
              <a:rPr lang="en-GB" sz="3800" dirty="0"/>
              <a:t>April 2024 (3months)</a:t>
            </a:r>
          </a:p>
          <a:p>
            <a:pPr lvl="2"/>
            <a:r>
              <a:rPr lang="en-GB" sz="3800" dirty="0"/>
              <a:t>July 2024 (7 months)</a:t>
            </a:r>
          </a:p>
          <a:p>
            <a:pPr lvl="2"/>
            <a:r>
              <a:rPr lang="en-GB" sz="3800" dirty="0"/>
              <a:t>Nov 2024 (12 months)</a:t>
            </a:r>
          </a:p>
          <a:p>
            <a:endParaRPr lang="en-GB" dirty="0"/>
          </a:p>
        </p:txBody>
      </p:sp>
    </p:spTree>
    <p:extLst>
      <p:ext uri="{BB962C8B-B14F-4D97-AF65-F5344CB8AC3E}">
        <p14:creationId xmlns:p14="http://schemas.microsoft.com/office/powerpoint/2010/main" val="3933763767"/>
      </p:ext>
    </p:extLst>
  </p:cSld>
  <p:clrMapOvr>
    <a:masterClrMapping/>
  </p:clrMapOvr>
</p:sld>
</file>

<file path=ppt/slides/slide11.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BCCE7-D373-704D-A820-01AC61CC4778}"/>
              </a:ext>
            </a:extLst>
          </p:cNvPr>
          <p:cNvSpPr>
            <a:spLocks noGrp="1"/>
          </p:cNvSpPr>
          <p:nvPr>
            <p:ph type="title"/>
          </p:nvPr>
        </p:nvSpPr>
        <p:spPr>
          <a:xfrm>
            <a:off x="640080" y="325369"/>
            <a:ext cx="5638800" cy="1716791"/>
          </a:xfrm>
        </p:spPr>
        <p:txBody>
          <a:bodyPr anchor="b">
            <a:normAutofit fontScale="90%"/>
          </a:bodyPr>
          <a:lstStyle/>
          <a:p>
            <a:r>
              <a:rPr lang="en-GB" sz="5400" dirty="0"/>
              <a:t>Qualitative interviews with patients</a:t>
            </a:r>
          </a:p>
        </p:txBody>
      </p:sp>
      <p:sp>
        <p:nvSpPr>
          <p:cNvPr id="3" name="Content Placeholder 2">
            <a:extLst>
              <a:ext uri="{FF2B5EF4-FFF2-40B4-BE49-F238E27FC236}">
                <a16:creationId xmlns:a16="http://schemas.microsoft.com/office/drawing/2014/main" id="{D689AEE0-B36E-EE05-8A34-B7D15FD04C8F}"/>
              </a:ext>
            </a:extLst>
          </p:cNvPr>
          <p:cNvSpPr>
            <a:spLocks noGrp="1"/>
          </p:cNvSpPr>
          <p:nvPr>
            <p:ph idx="1"/>
          </p:nvPr>
        </p:nvSpPr>
        <p:spPr>
          <a:xfrm>
            <a:off x="640080" y="2042160"/>
            <a:ext cx="6156960" cy="4490471"/>
          </a:xfrm>
        </p:spPr>
        <p:txBody>
          <a:bodyPr>
            <a:noAutofit/>
          </a:bodyPr>
          <a:lstStyle/>
          <a:p>
            <a:r>
              <a:rPr lang="en-GB" sz="2400" dirty="0"/>
              <a:t>Using Photo elicitation (sometimes called photovoice)</a:t>
            </a:r>
          </a:p>
          <a:p>
            <a:r>
              <a:rPr lang="en-GB" sz="2400" dirty="0"/>
              <a:t>A semi-structured interview using photos as a prompt</a:t>
            </a:r>
          </a:p>
          <a:p>
            <a:r>
              <a:rPr lang="en-GB" sz="2400" dirty="0"/>
              <a:t>Photovoice has been used in research to enable people to describe their recovery experience, or any other meaningful experience.</a:t>
            </a:r>
          </a:p>
          <a:p>
            <a:r>
              <a:rPr lang="en-GB" sz="2400" dirty="0"/>
              <a:t>It can provide </a:t>
            </a:r>
            <a:r>
              <a:rPr lang="en-GB" sz="2400" i="1" dirty="0"/>
              <a:t>voice to experience </a:t>
            </a:r>
            <a:r>
              <a:rPr lang="en-GB" sz="2400" dirty="0"/>
              <a:t>through a </a:t>
            </a:r>
            <a:r>
              <a:rPr lang="en-GB" sz="2400" i="1" dirty="0"/>
              <a:t>photo</a:t>
            </a:r>
          </a:p>
        </p:txBody>
      </p:sp>
      <p:pic>
        <p:nvPicPr>
          <p:cNvPr id="5" name="Picture 4" descr="A hand holding a phone with a picture of a landscape">
            <a:extLst>
              <a:ext uri="{FF2B5EF4-FFF2-40B4-BE49-F238E27FC236}">
                <a16:creationId xmlns:a16="http://schemas.microsoft.com/office/drawing/2014/main" id="{E1DFE6DA-4657-2F47-94EF-3F130927503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717%" r="13.33%" b="-0.001%"/>
          <a:stretch/>
        </p:blipFill>
        <p:spPr>
          <a:xfrm>
            <a:off x="7056120" y="10"/>
            <a:ext cx="5134357"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40252581"/>
      </p:ext>
    </p:extLst>
  </p:cSld>
  <p:clrMapOvr>
    <a:masterClrMapping/>
  </p:clrMapOvr>
</p:sld>
</file>

<file path=ppt/slides/slide12.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F0435-B9A2-6C54-6171-D39821A16660}"/>
              </a:ext>
            </a:extLst>
          </p:cNvPr>
          <p:cNvSpPr>
            <a:spLocks noGrp="1"/>
          </p:cNvSpPr>
          <p:nvPr>
            <p:ph type="title"/>
          </p:nvPr>
        </p:nvSpPr>
        <p:spPr>
          <a:xfrm>
            <a:off x="884716" y="871441"/>
            <a:ext cx="3550124" cy="5133119"/>
          </a:xfrm>
        </p:spPr>
        <p:txBody>
          <a:bodyPr vert="horz" lIns="91440" tIns="45720" rIns="91440" bIns="45720" rtlCol="0" anchor="b">
            <a:noAutofit/>
          </a:bodyPr>
          <a:lstStyle/>
          <a:p>
            <a:pPr algn="ctr"/>
            <a:r>
              <a:rPr lang="en-US" sz="2800" kern="1200" dirty="0" err="1">
                <a:solidFill>
                  <a:srgbClr val="595959"/>
                </a:solidFill>
                <a:latin typeface="+mj-lt"/>
                <a:ea typeface="+mj-ea"/>
                <a:cs typeface="+mj-cs"/>
              </a:rPr>
              <a:t>Milasan</a:t>
            </a:r>
            <a:r>
              <a:rPr lang="en-US" sz="2800" kern="1200" dirty="0">
                <a:solidFill>
                  <a:srgbClr val="595959"/>
                </a:solidFill>
                <a:latin typeface="+mj-lt"/>
                <a:ea typeface="+mj-ea"/>
                <a:cs typeface="+mj-cs"/>
              </a:rPr>
              <a:t> (2020) undertook research looking at a photographic </a:t>
            </a:r>
            <a:r>
              <a:rPr lang="en-US" sz="2800" dirty="0">
                <a:solidFill>
                  <a:srgbClr val="595959"/>
                </a:solidFill>
              </a:rPr>
              <a:t>exploration of Romanian service users’ experiences of recovery.</a:t>
            </a:r>
            <a:br>
              <a:rPr lang="en-US" sz="2800" dirty="0">
                <a:solidFill>
                  <a:srgbClr val="595959"/>
                </a:solidFill>
              </a:rPr>
            </a:br>
            <a:br>
              <a:rPr lang="en-US" sz="2800" dirty="0">
                <a:solidFill>
                  <a:srgbClr val="595959"/>
                </a:solidFill>
              </a:rPr>
            </a:br>
            <a:r>
              <a:rPr lang="en-US" sz="2800" dirty="0">
                <a:solidFill>
                  <a:srgbClr val="595959"/>
                </a:solidFill>
              </a:rPr>
              <a:t>This photo showed</a:t>
            </a:r>
            <a:br>
              <a:rPr lang="en-US" sz="2800" dirty="0">
                <a:solidFill>
                  <a:srgbClr val="595959"/>
                </a:solidFill>
              </a:rPr>
            </a:br>
            <a:r>
              <a:rPr lang="en-US" sz="2800" i="1" kern="1200" dirty="0">
                <a:solidFill>
                  <a:srgbClr val="595959"/>
                </a:solidFill>
                <a:latin typeface="+mj-lt"/>
                <a:ea typeface="+mj-ea"/>
                <a:cs typeface="+mj-cs"/>
              </a:rPr>
              <a:t>A sense of hope and recovery</a:t>
            </a:r>
          </a:p>
        </p:txBody>
      </p:sp>
      <p:pic>
        <p:nvPicPr>
          <p:cNvPr id="5" name="Content Placeholder 4" descr="A sunset over a beach&#10;&#10;Description automatically generated">
            <a:extLst>
              <a:ext uri="{FF2B5EF4-FFF2-40B4-BE49-F238E27FC236}">
                <a16:creationId xmlns:a16="http://schemas.microsoft.com/office/drawing/2014/main" id="{8A73A703-D2FC-312A-3E16-F60475D7E1E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410716" y="1398426"/>
            <a:ext cx="6106987" cy="4061146"/>
          </a:xfrm>
          <a:prstGeom prst="rect">
            <a:avLst/>
          </a:prstGeom>
        </p:spPr>
      </p:pic>
      <p:sp>
        <p:nvSpPr>
          <p:cNvPr id="6" name="TextBox 5">
            <a:extLst>
              <a:ext uri="{FF2B5EF4-FFF2-40B4-BE49-F238E27FC236}">
                <a16:creationId xmlns:a16="http://schemas.microsoft.com/office/drawing/2014/main" id="{D3873BD4-072E-2F96-B208-24EB0BC11A61}"/>
              </a:ext>
            </a:extLst>
          </p:cNvPr>
          <p:cNvSpPr txBox="1"/>
          <p:nvPr/>
        </p:nvSpPr>
        <p:spPr>
          <a:xfrm>
            <a:off x="9210661" y="5259517"/>
            <a:ext cx="2307042" cy="200055"/>
          </a:xfrm>
          <a:prstGeom prst="rect">
            <a:avLst/>
          </a:prstGeom>
          <a:solidFill>
            <a:srgbClr val="000000"/>
          </a:solidFill>
        </p:spPr>
        <p:txBody>
          <a:bodyPr wrap="none" rtlCol="0">
            <a:spAutoFit/>
          </a:bodyPr>
          <a:lstStyle/>
          <a:p>
            <a:pPr algn="r">
              <a:spcAft>
                <a:spcPts val="600"/>
              </a:spcAft>
            </a:pPr>
            <a:r>
              <a:rPr lang="en-GB" sz="700">
                <a:solidFill>
                  <a:srgbClr val="FFFFFF"/>
                </a:solidFill>
                <a:hlinkClick r:id="rId3" tooltip="http://commons.wikimedia.org/wiki/File:Sunset_in_El_Porto,_California_(8074300769).jpg">
                  <a:extLst>
                    <a:ext uri="{A12FA001-AC4F-418D-AE19-62706E023703}">
                      <ahyp:hlinkClr xmlns:ahyp="http://schemas.microsoft.com/office/drawing/2018/hyperlinkcolor" val="tx"/>
                    </a:ext>
                  </a:extLst>
                </a:hlinkClick>
              </a:rPr>
              <a:t>This Photo</a:t>
            </a:r>
            <a:r>
              <a:rPr lang="en-GB" sz="700">
                <a:solidFill>
                  <a:srgbClr val="FFFFFF"/>
                </a:solidFill>
              </a:rPr>
              <a:t> by Unknown Author is licensed under </a:t>
            </a:r>
            <a:r>
              <a:rPr lang="en-GB" sz="700">
                <a:solidFill>
                  <a:srgbClr val="FFFFFF"/>
                </a:solidFill>
                <a:hlinkClick r:id="rId4" tooltip="https://creativecommons.org/licenses/by-sa/3.0/">
                  <a:extLst>
                    <a:ext uri="{A12FA001-AC4F-418D-AE19-62706E023703}">
                      <ahyp:hlinkClr xmlns:ahyp="http://schemas.microsoft.com/office/drawing/2018/hyperlinkcolor" val="tx"/>
                    </a:ext>
                  </a:extLst>
                </a:hlinkClick>
              </a:rPr>
              <a:t>CC BY-SA</a:t>
            </a:r>
            <a:endParaRPr lang="en-GB" sz="700">
              <a:solidFill>
                <a:srgbClr val="FFFFFF"/>
              </a:solidFill>
            </a:endParaRPr>
          </a:p>
        </p:txBody>
      </p:sp>
    </p:spTree>
    <p:extLst>
      <p:ext uri="{BB962C8B-B14F-4D97-AF65-F5344CB8AC3E}">
        <p14:creationId xmlns:p14="http://schemas.microsoft.com/office/powerpoint/2010/main" val="1984916763"/>
      </p:ext>
    </p:extLst>
  </p:cSld>
  <p:clrMapOvr>
    <a:masterClrMapping/>
  </p:clrMapOvr>
</p:sld>
</file>

<file path=ppt/slides/slide13.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0923D4-9F2A-799F-6C19-360E76513EBA}"/>
              </a:ext>
            </a:extLst>
          </p:cNvPr>
          <p:cNvSpPr>
            <a:spLocks noGrp="1"/>
          </p:cNvSpPr>
          <p:nvPr>
            <p:ph idx="1"/>
          </p:nvPr>
        </p:nvSpPr>
        <p:spPr>
          <a:xfrm>
            <a:off x="1377167" y="1539240"/>
            <a:ext cx="10464313" cy="4861560"/>
          </a:xfrm>
        </p:spPr>
        <p:txBody>
          <a:bodyPr>
            <a:normAutofit/>
          </a:bodyPr>
          <a:lstStyle/>
          <a:p>
            <a:r>
              <a:rPr lang="en-GB" sz="2000" dirty="0"/>
              <a:t>Service providers responsible for specific ward activities asked to report periodically on </a:t>
            </a:r>
          </a:p>
          <a:p>
            <a:pPr lvl="1"/>
            <a:r>
              <a:rPr lang="en-GB" sz="2000" dirty="0"/>
              <a:t>Activities engagement</a:t>
            </a:r>
          </a:p>
          <a:p>
            <a:pPr lvl="1"/>
            <a:r>
              <a:rPr lang="en-GB" sz="2000" dirty="0"/>
              <a:t>DBT engagement</a:t>
            </a:r>
          </a:p>
          <a:p>
            <a:pPr lvl="1"/>
            <a:r>
              <a:rPr lang="en-GB" sz="2000" dirty="0"/>
              <a:t>Critical incident occurrence</a:t>
            </a:r>
          </a:p>
          <a:p>
            <a:pPr lvl="1"/>
            <a:r>
              <a:rPr lang="en-GB" sz="2000" dirty="0"/>
              <a:t>Transition planning</a:t>
            </a:r>
          </a:p>
          <a:p>
            <a:pPr lvl="1"/>
            <a:r>
              <a:rPr lang="en-GB" sz="2000" dirty="0"/>
              <a:t>Medication change</a:t>
            </a:r>
          </a:p>
          <a:p>
            <a:r>
              <a:rPr lang="en-GB" sz="2000" dirty="0"/>
              <a:t>A report for each patient participant to see the changes between each reporting time</a:t>
            </a:r>
          </a:p>
          <a:p>
            <a:r>
              <a:rPr lang="en-GB" sz="2000" dirty="0"/>
              <a:t>All service providers will complete a final evaluation via an anonymous questionnaire at the end of the study.</a:t>
            </a:r>
          </a:p>
          <a:p>
            <a:endParaRPr lang="en-GB" dirty="0"/>
          </a:p>
        </p:txBody>
      </p:sp>
      <p:sp>
        <p:nvSpPr>
          <p:cNvPr id="3" name="Title 2">
            <a:extLst>
              <a:ext uri="{FF2B5EF4-FFF2-40B4-BE49-F238E27FC236}">
                <a16:creationId xmlns:a16="http://schemas.microsoft.com/office/drawing/2014/main" id="{BE56A9C6-3790-EDDE-076C-BB3C02E3A0A7}"/>
              </a:ext>
            </a:extLst>
          </p:cNvPr>
          <p:cNvSpPr>
            <a:spLocks noGrp="1"/>
          </p:cNvSpPr>
          <p:nvPr>
            <p:ph type="title"/>
          </p:nvPr>
        </p:nvSpPr>
        <p:spPr>
          <a:xfrm>
            <a:off x="1844041" y="457200"/>
            <a:ext cx="9660572" cy="1249680"/>
          </a:xfrm>
        </p:spPr>
        <p:txBody>
          <a:bodyPr>
            <a:normAutofit/>
          </a:bodyPr>
          <a:lstStyle/>
          <a:p>
            <a:r>
              <a:rPr lang="en-GB" sz="2800" dirty="0"/>
              <a:t>In Parallel: Staff reporting: Qualitative / Quantitative data to support the interviews data</a:t>
            </a:r>
          </a:p>
        </p:txBody>
      </p:sp>
      <p:sp>
        <p:nvSpPr>
          <p:cNvPr id="4" name="Slide Number Placeholder 3">
            <a:extLst>
              <a:ext uri="{FF2B5EF4-FFF2-40B4-BE49-F238E27FC236}">
                <a16:creationId xmlns:a16="http://schemas.microsoft.com/office/drawing/2014/main" id="{73DA13E5-B3F6-3401-5E5F-64511AE2A061}"/>
              </a:ext>
            </a:extLst>
          </p:cNvPr>
          <p:cNvSpPr>
            <a:spLocks noGrp="1"/>
          </p:cNvSpPr>
          <p:nvPr>
            <p:ph type="sldNum" sz="quarter" idx="4"/>
          </p:nvPr>
        </p:nvSpPr>
        <p:spPr>
          <a:xfrm>
            <a:off x="9984608" y="6356353"/>
            <a:ext cx="830225"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rgbClr val="C9D3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9398648-9D98-E340-B18B-19C0B8E6C365}" type="slidenum">
              <a:rPr lang="en-US" smtClean="0"/>
              <a:pPr/>
              <a:t>13</a:t>
            </a:fld>
            <a:endParaRPr lang="en-US" dirty="0"/>
          </a:p>
        </p:txBody>
      </p:sp>
    </p:spTree>
    <p:extLst>
      <p:ext uri="{BB962C8B-B14F-4D97-AF65-F5344CB8AC3E}">
        <p14:creationId xmlns:p14="http://schemas.microsoft.com/office/powerpoint/2010/main" val="1778529657"/>
      </p:ext>
    </p:extLst>
  </p:cSld>
  <p:clrMapOvr>
    <a:masterClrMapping/>
  </p:clrMapOvr>
</p:sld>
</file>

<file path=ppt/slides/slide14.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00C6F-2E17-F135-9BC1-F20D2A4C04DA}"/>
              </a:ext>
            </a:extLst>
          </p:cNvPr>
          <p:cNvSpPr>
            <a:spLocks noGrp="1"/>
          </p:cNvSpPr>
          <p:nvPr>
            <p:ph type="title"/>
          </p:nvPr>
        </p:nvSpPr>
        <p:spPr/>
        <p:txBody>
          <a:bodyPr/>
          <a:lstStyle/>
          <a:p>
            <a:r>
              <a:rPr lang="en-GB" dirty="0"/>
              <a:t>Initial theme 1: In the outside</a:t>
            </a:r>
          </a:p>
        </p:txBody>
      </p:sp>
      <p:sp>
        <p:nvSpPr>
          <p:cNvPr id="3" name="Content Placeholder 2">
            <a:extLst>
              <a:ext uri="{FF2B5EF4-FFF2-40B4-BE49-F238E27FC236}">
                <a16:creationId xmlns:a16="http://schemas.microsoft.com/office/drawing/2014/main" id="{90DC20E7-12FD-EC1D-FF22-AD4C603E0834}"/>
              </a:ext>
            </a:extLst>
          </p:cNvPr>
          <p:cNvSpPr>
            <a:spLocks noGrp="1"/>
          </p:cNvSpPr>
          <p:nvPr>
            <p:ph idx="1"/>
          </p:nvPr>
        </p:nvSpPr>
        <p:spPr>
          <a:xfrm>
            <a:off x="2225040" y="1905000"/>
            <a:ext cx="9279572" cy="4328890"/>
          </a:xfrm>
        </p:spPr>
        <p:txBody>
          <a:bodyPr/>
          <a:lstStyle/>
          <a:p>
            <a:endParaRPr lang="en-GB" dirty="0"/>
          </a:p>
          <a:p>
            <a:r>
              <a:rPr lang="en-GB" sz="2400" dirty="0"/>
              <a:t>Ambitious women with a clear self-identity</a:t>
            </a:r>
          </a:p>
          <a:p>
            <a:r>
              <a:rPr lang="en-GB" sz="2400" dirty="0"/>
              <a:t>Clear sense of where they are going and where they want to end up</a:t>
            </a:r>
          </a:p>
          <a:p>
            <a:pPr lvl="1"/>
            <a:r>
              <a:rPr lang="en-GB" sz="2400" dirty="0"/>
              <a:t> Developed by engagement on the ward</a:t>
            </a:r>
          </a:p>
          <a:p>
            <a:r>
              <a:rPr lang="en-GB" sz="2400" dirty="0"/>
              <a:t>Leave for many seen as very important</a:t>
            </a:r>
          </a:p>
          <a:p>
            <a:pPr lvl="1"/>
            <a:r>
              <a:rPr lang="en-GB" sz="2400" dirty="0"/>
              <a:t>Where it has gone wrong, seen as learning</a:t>
            </a:r>
          </a:p>
          <a:p>
            <a:pPr lvl="1"/>
            <a:r>
              <a:rPr lang="en-GB" sz="2400" dirty="0"/>
              <a:t>From home, pets feature a lot in the photos</a:t>
            </a:r>
          </a:p>
          <a:p>
            <a:pPr lvl="1"/>
            <a:endParaRPr lang="en-GB" dirty="0"/>
          </a:p>
          <a:p>
            <a:endParaRPr lang="en-GB" dirty="0"/>
          </a:p>
          <a:p>
            <a:endParaRPr lang="en-GB" dirty="0"/>
          </a:p>
        </p:txBody>
      </p:sp>
    </p:spTree>
    <p:extLst>
      <p:ext uri="{BB962C8B-B14F-4D97-AF65-F5344CB8AC3E}">
        <p14:creationId xmlns:p14="http://schemas.microsoft.com/office/powerpoint/2010/main" val="326367333"/>
      </p:ext>
    </p:extLst>
  </p:cSld>
  <p:clrMapOvr>
    <a:masterClrMapping/>
  </p:clrMapOvr>
</p:sld>
</file>

<file path=ppt/slides/slide15.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D7BED-5E63-13A0-AB2F-309A0AF52D0C}"/>
              </a:ext>
            </a:extLst>
          </p:cNvPr>
          <p:cNvSpPr>
            <a:spLocks noGrp="1"/>
          </p:cNvSpPr>
          <p:nvPr>
            <p:ph type="title"/>
          </p:nvPr>
        </p:nvSpPr>
        <p:spPr/>
        <p:txBody>
          <a:bodyPr/>
          <a:lstStyle/>
          <a:p>
            <a:r>
              <a:rPr lang="en-GB" dirty="0"/>
              <a:t>Initial theme 2: the hospital environment</a:t>
            </a:r>
          </a:p>
        </p:txBody>
      </p:sp>
      <p:sp>
        <p:nvSpPr>
          <p:cNvPr id="3" name="Content Placeholder 2">
            <a:extLst>
              <a:ext uri="{FF2B5EF4-FFF2-40B4-BE49-F238E27FC236}">
                <a16:creationId xmlns:a16="http://schemas.microsoft.com/office/drawing/2014/main" id="{67C4136D-29D6-B218-9892-DB5F9879A3F5}"/>
              </a:ext>
            </a:extLst>
          </p:cNvPr>
          <p:cNvSpPr>
            <a:spLocks noGrp="1"/>
          </p:cNvSpPr>
          <p:nvPr>
            <p:ph idx="1"/>
          </p:nvPr>
        </p:nvSpPr>
        <p:spPr>
          <a:xfrm>
            <a:off x="1127760" y="1783080"/>
            <a:ext cx="10373139" cy="4846320"/>
          </a:xfrm>
        </p:spPr>
        <p:txBody>
          <a:bodyPr>
            <a:normAutofit/>
          </a:bodyPr>
          <a:lstStyle/>
          <a:p>
            <a:r>
              <a:rPr lang="en-GB" sz="2000" dirty="0"/>
              <a:t>Sometime busy ward impacting emotional wellbeing</a:t>
            </a:r>
          </a:p>
          <a:p>
            <a:pPr lvl="1"/>
            <a:r>
              <a:rPr lang="en-GB" sz="2000" dirty="0"/>
              <a:t>Noise of alarm</a:t>
            </a:r>
          </a:p>
          <a:p>
            <a:pPr lvl="1"/>
            <a:r>
              <a:rPr lang="en-GB" sz="2000" dirty="0"/>
              <a:t>Experiences of other patients self-harming</a:t>
            </a:r>
          </a:p>
          <a:p>
            <a:pPr lvl="1"/>
            <a:r>
              <a:rPr lang="en-GB" sz="2000" dirty="0"/>
              <a:t>Bedrooms – which they personalise – seen as a safe space ‘a haven’</a:t>
            </a:r>
          </a:p>
          <a:p>
            <a:r>
              <a:rPr lang="en-GB" sz="2000" dirty="0"/>
              <a:t>Involved in decision-making about medication</a:t>
            </a:r>
          </a:p>
          <a:p>
            <a:pPr lvl="1"/>
            <a:r>
              <a:rPr lang="en-GB" sz="2000" dirty="0"/>
              <a:t>Dissonance between physical and mental health medication</a:t>
            </a:r>
          </a:p>
          <a:p>
            <a:r>
              <a:rPr lang="en-GB" sz="2000" dirty="0"/>
              <a:t>Activities </a:t>
            </a:r>
          </a:p>
          <a:p>
            <a:pPr lvl="1"/>
            <a:r>
              <a:rPr lang="en-GB" sz="2000" dirty="0"/>
              <a:t>Provision of choice</a:t>
            </a:r>
          </a:p>
          <a:p>
            <a:pPr lvl="1"/>
            <a:r>
              <a:rPr lang="en-GB" sz="2000" dirty="0"/>
              <a:t>Cooking academy particularly commended</a:t>
            </a:r>
          </a:p>
          <a:p>
            <a:pPr lvl="1"/>
            <a:r>
              <a:rPr lang="en-GB" sz="2000" dirty="0"/>
              <a:t>Going out on leave seen as a learning experience</a:t>
            </a:r>
          </a:p>
          <a:p>
            <a:endParaRPr lang="en-GB" dirty="0"/>
          </a:p>
        </p:txBody>
      </p:sp>
    </p:spTree>
    <p:extLst>
      <p:ext uri="{BB962C8B-B14F-4D97-AF65-F5344CB8AC3E}">
        <p14:creationId xmlns:p14="http://schemas.microsoft.com/office/powerpoint/2010/main" val="1339788921"/>
      </p:ext>
    </p:extLst>
  </p:cSld>
  <p:clrMapOvr>
    <a:masterClrMapping/>
  </p:clrMapOvr>
</p:sld>
</file>

<file path=ppt/slides/slide16.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2C960-9A1F-FF25-D064-6F42F2A2E093}"/>
              </a:ext>
            </a:extLst>
          </p:cNvPr>
          <p:cNvSpPr>
            <a:spLocks noGrp="1"/>
          </p:cNvSpPr>
          <p:nvPr>
            <p:ph type="title"/>
          </p:nvPr>
        </p:nvSpPr>
        <p:spPr>
          <a:xfrm>
            <a:off x="2592925" y="350520"/>
            <a:ext cx="8911687" cy="1082040"/>
          </a:xfrm>
        </p:spPr>
        <p:txBody>
          <a:bodyPr/>
          <a:lstStyle/>
          <a:p>
            <a:r>
              <a:rPr lang="en-GB" dirty="0"/>
              <a:t>Initial theme 3: relationships</a:t>
            </a:r>
          </a:p>
        </p:txBody>
      </p:sp>
      <p:sp>
        <p:nvSpPr>
          <p:cNvPr id="3" name="Content Placeholder 2">
            <a:extLst>
              <a:ext uri="{FF2B5EF4-FFF2-40B4-BE49-F238E27FC236}">
                <a16:creationId xmlns:a16="http://schemas.microsoft.com/office/drawing/2014/main" id="{1B6493CF-7817-AFFB-C34E-DCDC16661C4A}"/>
              </a:ext>
            </a:extLst>
          </p:cNvPr>
          <p:cNvSpPr>
            <a:spLocks noGrp="1"/>
          </p:cNvSpPr>
          <p:nvPr>
            <p:ph idx="1"/>
          </p:nvPr>
        </p:nvSpPr>
        <p:spPr>
          <a:xfrm>
            <a:off x="1325880" y="1630680"/>
            <a:ext cx="10652760" cy="4602480"/>
          </a:xfrm>
        </p:spPr>
        <p:txBody>
          <a:bodyPr>
            <a:noAutofit/>
          </a:bodyPr>
          <a:lstStyle/>
          <a:p>
            <a:r>
              <a:rPr lang="en-GB" sz="2000" dirty="0"/>
              <a:t>Systems</a:t>
            </a:r>
          </a:p>
          <a:p>
            <a:pPr lvl="1"/>
            <a:r>
              <a:rPr lang="en-GB" sz="2000" dirty="0"/>
              <a:t>Loss of a parent</a:t>
            </a:r>
          </a:p>
          <a:p>
            <a:pPr lvl="1"/>
            <a:r>
              <a:rPr lang="en-GB" sz="2000" dirty="0"/>
              <a:t>Complex family relationships</a:t>
            </a:r>
          </a:p>
          <a:p>
            <a:r>
              <a:rPr lang="en-GB" sz="2000" dirty="0"/>
              <a:t>Staff</a:t>
            </a:r>
          </a:p>
          <a:p>
            <a:pPr lvl="1"/>
            <a:r>
              <a:rPr lang="en-GB" sz="2000" dirty="0"/>
              <a:t>Very valued and seen as empowering and supportive</a:t>
            </a:r>
          </a:p>
          <a:p>
            <a:pPr lvl="1"/>
            <a:r>
              <a:rPr lang="en-GB" sz="2000" dirty="0"/>
              <a:t>No sense of blame for self-harm</a:t>
            </a:r>
          </a:p>
          <a:p>
            <a:r>
              <a:rPr lang="en-GB" sz="2000" dirty="0"/>
              <a:t>Peer support</a:t>
            </a:r>
          </a:p>
          <a:p>
            <a:pPr lvl="1"/>
            <a:r>
              <a:rPr lang="en-GB" sz="2000" dirty="0"/>
              <a:t>For some, very helpful, and developmental</a:t>
            </a:r>
          </a:p>
          <a:p>
            <a:pPr lvl="1"/>
            <a:r>
              <a:rPr lang="en-GB" sz="2000" dirty="0"/>
              <a:t>For others, don’t share emotional experiences with staff</a:t>
            </a:r>
          </a:p>
          <a:p>
            <a:pPr lvl="1"/>
            <a:r>
              <a:rPr lang="en-GB" sz="2000" dirty="0"/>
              <a:t>Being peer support facilitators gave a sense of responsibility on the ward</a:t>
            </a:r>
          </a:p>
        </p:txBody>
      </p:sp>
    </p:spTree>
    <p:extLst>
      <p:ext uri="{BB962C8B-B14F-4D97-AF65-F5344CB8AC3E}">
        <p14:creationId xmlns:p14="http://schemas.microsoft.com/office/powerpoint/2010/main" val="1514338727"/>
      </p:ext>
    </p:extLst>
  </p:cSld>
  <p:clrMapOvr>
    <a:masterClrMapping/>
  </p:clrMapOvr>
</p:sld>
</file>

<file path=ppt/slides/slide2.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E04CA-0374-6753-7E9B-4CDD3F927E20}"/>
              </a:ext>
            </a:extLst>
          </p:cNvPr>
          <p:cNvSpPr>
            <a:spLocks noGrp="1"/>
          </p:cNvSpPr>
          <p:nvPr>
            <p:ph type="title"/>
          </p:nvPr>
        </p:nvSpPr>
        <p:spPr/>
        <p:txBody>
          <a:bodyPr/>
          <a:lstStyle/>
          <a:p>
            <a:r>
              <a:rPr lang="en-GB" dirty="0"/>
              <a:t>Assumptions about Closed wards for women with PD</a:t>
            </a:r>
          </a:p>
        </p:txBody>
      </p:sp>
      <p:sp>
        <p:nvSpPr>
          <p:cNvPr id="3" name="Content Placeholder 2">
            <a:extLst>
              <a:ext uri="{FF2B5EF4-FFF2-40B4-BE49-F238E27FC236}">
                <a16:creationId xmlns:a16="http://schemas.microsoft.com/office/drawing/2014/main" id="{B36018C9-9E62-6592-3830-7BB48FAE639B}"/>
              </a:ext>
            </a:extLst>
          </p:cNvPr>
          <p:cNvSpPr>
            <a:spLocks noGrp="1"/>
          </p:cNvSpPr>
          <p:nvPr>
            <p:ph idx="1"/>
          </p:nvPr>
        </p:nvSpPr>
        <p:spPr/>
        <p:txBody>
          <a:bodyPr>
            <a:normAutofit fontScale="92.5%"/>
          </a:bodyPr>
          <a:lstStyle/>
          <a:p>
            <a:r>
              <a:rPr lang="en-GB" b="1" dirty="0"/>
              <a:t>We are reporting here an evaluation of introducing innovative practices to a closed ward of women diagnosed as having Personality Disorder of Borderline Personality Disorder.</a:t>
            </a:r>
          </a:p>
          <a:p>
            <a:r>
              <a:rPr lang="en-GB" b="1" dirty="0"/>
              <a:t>Usually they enter such a ward under a compulsory order, as their mental state is judged to be likely to lead to self- harm, poor self- image, and being very unhappy about their relationships with significant others.</a:t>
            </a:r>
          </a:p>
          <a:p>
            <a:r>
              <a:rPr lang="en-GB" b="1" dirty="0"/>
              <a:t>Entering such a ward is often taking a year before it is possible to enable them to move back to the community and to take increasing self-responsibility for their lives.</a:t>
            </a:r>
          </a:p>
          <a:p>
            <a:r>
              <a:rPr lang="en-GB" b="1" dirty="0"/>
              <a:t>Being moved to a voluntary admission indicates that the staff sees them as able to begin the transition process.</a:t>
            </a:r>
          </a:p>
          <a:p>
            <a:r>
              <a:rPr lang="en-GB" b="1" dirty="0"/>
              <a:t>This process requires a number of key shared decision concerning their future.</a:t>
            </a:r>
          </a:p>
          <a:p>
            <a:endParaRPr lang="en-GB" dirty="0"/>
          </a:p>
        </p:txBody>
      </p:sp>
    </p:spTree>
    <p:extLst>
      <p:ext uri="{BB962C8B-B14F-4D97-AF65-F5344CB8AC3E}">
        <p14:creationId xmlns:p14="http://schemas.microsoft.com/office/powerpoint/2010/main" val="3524468395"/>
      </p:ext>
    </p:extLst>
  </p:cSld>
  <p:clrMapOvr>
    <a:masterClrMapping/>
  </p:clrMapOvr>
</p:sld>
</file>

<file path=ppt/slides/slide3.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392C8-0FD6-1991-AA30-F6739BCF973F}"/>
              </a:ext>
            </a:extLst>
          </p:cNvPr>
          <p:cNvSpPr>
            <a:spLocks noGrp="1"/>
          </p:cNvSpPr>
          <p:nvPr>
            <p:ph type="title"/>
          </p:nvPr>
        </p:nvSpPr>
        <p:spPr/>
        <p:txBody>
          <a:bodyPr/>
          <a:lstStyle/>
          <a:p>
            <a:r>
              <a:rPr lang="en-GB" dirty="0"/>
              <a:t>The introduction of shared responsibility to women with PD</a:t>
            </a:r>
          </a:p>
        </p:txBody>
      </p:sp>
      <p:sp>
        <p:nvSpPr>
          <p:cNvPr id="3" name="Content Placeholder 2">
            <a:extLst>
              <a:ext uri="{FF2B5EF4-FFF2-40B4-BE49-F238E27FC236}">
                <a16:creationId xmlns:a16="http://schemas.microsoft.com/office/drawing/2014/main" id="{211676C0-D6B0-A2DD-0564-6527111DE21A}"/>
              </a:ext>
            </a:extLst>
          </p:cNvPr>
          <p:cNvSpPr>
            <a:spLocks noGrp="1"/>
          </p:cNvSpPr>
          <p:nvPr>
            <p:ph idx="1"/>
          </p:nvPr>
        </p:nvSpPr>
        <p:spPr/>
        <p:txBody>
          <a:bodyPr>
            <a:normAutofit lnSpcReduction="10%"/>
          </a:bodyPr>
          <a:lstStyle/>
          <a:p>
            <a:r>
              <a:rPr lang="en-GB" b="1" dirty="0"/>
              <a:t>It is all too often assumed that this group of women are not able to participate in decisions about their  lives, given the poor mental state they come with into the ward, and the risk of self- harm or drug addiction.</a:t>
            </a:r>
          </a:p>
          <a:p>
            <a:r>
              <a:rPr lang="en-GB" b="1" dirty="0"/>
              <a:t>Hence in traditional psychiatric wards all decisions related to the move back to the community were/are made by the staff and relevant people/organisations outside of the closed ward.</a:t>
            </a:r>
          </a:p>
          <a:p>
            <a:r>
              <a:rPr lang="en-GB" b="1" dirty="0"/>
              <a:t>Critical incidents, such as self- harm in such wards, tended to be penalised by isolation or major tranquilisation. </a:t>
            </a:r>
          </a:p>
          <a:p>
            <a:r>
              <a:rPr lang="en-GB" b="1" dirty="0"/>
              <a:t>However,  the development of Dialectical Behaviour Therapy (DBT)by Marsha Linehan since 1981(see Linehan and Wilks, 2015). She herself was diagnosed as having personality disorder, and has demonstrated that this group of women can undertake personal responsibility and be part of a process of shared decision making, following the social learning approach.</a:t>
            </a:r>
          </a:p>
          <a:p>
            <a:endParaRPr lang="en-GB" dirty="0"/>
          </a:p>
        </p:txBody>
      </p:sp>
    </p:spTree>
    <p:extLst>
      <p:ext uri="{BB962C8B-B14F-4D97-AF65-F5344CB8AC3E}">
        <p14:creationId xmlns:p14="http://schemas.microsoft.com/office/powerpoint/2010/main" val="1368599414"/>
      </p:ext>
    </p:extLst>
  </p:cSld>
  <p:clrMapOvr>
    <a:masterClrMapping/>
  </p:clrMapOvr>
</p:sld>
</file>

<file path=ppt/slides/slide4.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52AFD-E283-B0D5-FEF4-F6C67458B0F4}"/>
              </a:ext>
            </a:extLst>
          </p:cNvPr>
          <p:cNvSpPr>
            <a:spLocks noGrp="1"/>
          </p:cNvSpPr>
          <p:nvPr>
            <p:ph type="title"/>
          </p:nvPr>
        </p:nvSpPr>
        <p:spPr/>
        <p:txBody>
          <a:bodyPr/>
          <a:lstStyle/>
          <a:p>
            <a:r>
              <a:rPr lang="en-GB" dirty="0"/>
              <a:t>Dialectical Behaviour Therapy (DBT)</a:t>
            </a:r>
          </a:p>
        </p:txBody>
      </p:sp>
      <p:sp>
        <p:nvSpPr>
          <p:cNvPr id="3" name="Content Placeholder 2">
            <a:extLst>
              <a:ext uri="{FF2B5EF4-FFF2-40B4-BE49-F238E27FC236}">
                <a16:creationId xmlns:a16="http://schemas.microsoft.com/office/drawing/2014/main" id="{046CDFB3-3E35-D521-D314-356739E396AB}"/>
              </a:ext>
            </a:extLst>
          </p:cNvPr>
          <p:cNvSpPr>
            <a:spLocks noGrp="1"/>
          </p:cNvSpPr>
          <p:nvPr>
            <p:ph idx="1"/>
          </p:nvPr>
        </p:nvSpPr>
        <p:spPr/>
        <p:txBody>
          <a:bodyPr>
            <a:normAutofit fontScale="92.5%" lnSpcReduction="10%"/>
          </a:bodyPr>
          <a:lstStyle/>
          <a:p>
            <a:r>
              <a:rPr lang="en-GB" b="1" dirty="0"/>
              <a:t>DBT is applied in a modular  way both individually and in a group format</a:t>
            </a:r>
          </a:p>
          <a:p>
            <a:r>
              <a:rPr lang="en-GB" b="1" dirty="0"/>
              <a:t>It also makes use of written material as well as spoken interactions, and telephone coaching</a:t>
            </a:r>
          </a:p>
          <a:p>
            <a:r>
              <a:rPr lang="en-GB" b="1" dirty="0"/>
              <a:t>Warmth and acceptance are offered by the therapists, who had to demonstrate these qualities alongside the focus on change in their contact with the BPD diagnosed women who came with a high level of suicidal behaviour, and a very low self- esteem.</a:t>
            </a:r>
          </a:p>
          <a:p>
            <a:r>
              <a:rPr lang="en-GB" b="1" dirty="0"/>
              <a:t>It has demonstrated that the women are able to focus on their motivation for self- harming and to consider alternatives that reduce the potency of the wish to self- harm, yet meet the needs satisfied by this behaviour in more positive personal and social  ways.</a:t>
            </a:r>
          </a:p>
          <a:p>
            <a:r>
              <a:rPr lang="en-GB" b="1" dirty="0"/>
              <a:t>DBT has proven to be a useful method in reducing significantly self-harming behaviour among women diagnosed as having Borderline Personality Disorder. </a:t>
            </a:r>
          </a:p>
          <a:p>
            <a:endParaRPr lang="en-GB" dirty="0"/>
          </a:p>
        </p:txBody>
      </p:sp>
    </p:spTree>
    <p:extLst>
      <p:ext uri="{BB962C8B-B14F-4D97-AF65-F5344CB8AC3E}">
        <p14:creationId xmlns:p14="http://schemas.microsoft.com/office/powerpoint/2010/main" val="1171370726"/>
      </p:ext>
    </p:extLst>
  </p:cSld>
  <p:clrMapOvr>
    <a:masterClrMapping/>
  </p:clrMapOvr>
</p:sld>
</file>

<file path=ppt/slides/slide5.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F8AE-9AFF-7A70-189C-F002B8C53325}"/>
              </a:ext>
            </a:extLst>
          </p:cNvPr>
          <p:cNvSpPr>
            <a:spLocks noGrp="1"/>
          </p:cNvSpPr>
          <p:nvPr>
            <p:ph type="title"/>
          </p:nvPr>
        </p:nvSpPr>
        <p:spPr/>
        <p:txBody>
          <a:bodyPr/>
          <a:lstStyle/>
          <a:p>
            <a:r>
              <a:rPr lang="en-GB" dirty="0"/>
              <a:t>The </a:t>
            </a:r>
            <a:r>
              <a:rPr lang="en-GB" dirty="0" err="1"/>
              <a:t>Springbank</a:t>
            </a:r>
            <a:r>
              <a:rPr lang="en-GB" dirty="0"/>
              <a:t> example</a:t>
            </a:r>
          </a:p>
        </p:txBody>
      </p:sp>
      <p:sp>
        <p:nvSpPr>
          <p:cNvPr id="3" name="Content Placeholder 2">
            <a:extLst>
              <a:ext uri="{FF2B5EF4-FFF2-40B4-BE49-F238E27FC236}">
                <a16:creationId xmlns:a16="http://schemas.microsoft.com/office/drawing/2014/main" id="{CB0B7BC1-8A40-643D-B0F2-1FE889990BBC}"/>
              </a:ext>
            </a:extLst>
          </p:cNvPr>
          <p:cNvSpPr>
            <a:spLocks noGrp="1"/>
          </p:cNvSpPr>
          <p:nvPr>
            <p:ph idx="1"/>
          </p:nvPr>
        </p:nvSpPr>
        <p:spPr/>
        <p:txBody>
          <a:bodyPr>
            <a:normAutofit lnSpcReduction="10%"/>
          </a:bodyPr>
          <a:lstStyle/>
          <a:p>
            <a:r>
              <a:rPr lang="en-GB" b="1" dirty="0" err="1"/>
              <a:t>Springbank</a:t>
            </a:r>
            <a:r>
              <a:rPr lang="en-GB" b="1" dirty="0"/>
              <a:t> is a 12 beds closed ward for women diagnosed as having BPD and PD in Cambridge.</a:t>
            </a:r>
          </a:p>
          <a:p>
            <a:r>
              <a:rPr lang="en-GB" b="1" dirty="0"/>
              <a:t>Since 2016 its regime changed in a dramatic way. </a:t>
            </a:r>
          </a:p>
          <a:p>
            <a:r>
              <a:rPr lang="en-GB" b="1" dirty="0"/>
              <a:t>This included the introduction of DBT, as well as adopting shared decision making in all relevant decisions the women patients had to make</a:t>
            </a:r>
          </a:p>
          <a:p>
            <a:r>
              <a:rPr lang="en-GB" b="1" dirty="0"/>
              <a:t>It also included revoking the compulsory admission at the point of entering the ward, following visits and agreements between the person and the staff</a:t>
            </a:r>
          </a:p>
          <a:p>
            <a:r>
              <a:rPr lang="en-GB" b="1" dirty="0"/>
              <a:t>Inpatients were allowed to leave the ward and come back for a variety of out of ward visits, had to sign leaving and the expected time back, and surprised everyone by coming back on time, and not absconding.</a:t>
            </a:r>
          </a:p>
          <a:p>
            <a:r>
              <a:rPr lang="en-GB" b="1" dirty="0"/>
              <a:t>Community weekly meetings and an informal atmosphere on the ward were established. </a:t>
            </a:r>
          </a:p>
          <a:p>
            <a:endParaRPr lang="en-GB" dirty="0"/>
          </a:p>
          <a:p>
            <a:endParaRPr lang="en-GB" dirty="0"/>
          </a:p>
        </p:txBody>
      </p:sp>
    </p:spTree>
    <p:extLst>
      <p:ext uri="{BB962C8B-B14F-4D97-AF65-F5344CB8AC3E}">
        <p14:creationId xmlns:p14="http://schemas.microsoft.com/office/powerpoint/2010/main" val="3065864222"/>
      </p:ext>
    </p:extLst>
  </p:cSld>
  <p:clrMapOvr>
    <a:masterClrMapping/>
  </p:clrMapOvr>
</p:sld>
</file>

<file path=ppt/slides/slide6.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5B801-1A87-CCD3-9D45-D451F43560DF}"/>
              </a:ext>
            </a:extLst>
          </p:cNvPr>
          <p:cNvSpPr>
            <a:spLocks noGrp="1"/>
          </p:cNvSpPr>
          <p:nvPr>
            <p:ph type="title"/>
          </p:nvPr>
        </p:nvSpPr>
        <p:spPr/>
        <p:txBody>
          <a:bodyPr/>
          <a:lstStyle/>
          <a:p>
            <a:r>
              <a:rPr lang="en-GB" dirty="0"/>
              <a:t>The results of </a:t>
            </a:r>
            <a:r>
              <a:rPr lang="en-GB" dirty="0" err="1"/>
              <a:t>Springbank</a:t>
            </a:r>
            <a:r>
              <a:rPr lang="en-GB" dirty="0"/>
              <a:t> ward regime change</a:t>
            </a:r>
          </a:p>
        </p:txBody>
      </p:sp>
      <p:sp>
        <p:nvSpPr>
          <p:cNvPr id="3" name="Content Placeholder 2">
            <a:extLst>
              <a:ext uri="{FF2B5EF4-FFF2-40B4-BE49-F238E27FC236}">
                <a16:creationId xmlns:a16="http://schemas.microsoft.com/office/drawing/2014/main" id="{25884CCE-E244-5777-8FFC-FF786E4F426F}"/>
              </a:ext>
            </a:extLst>
          </p:cNvPr>
          <p:cNvSpPr>
            <a:spLocks noGrp="1"/>
          </p:cNvSpPr>
          <p:nvPr>
            <p:ph idx="1"/>
          </p:nvPr>
        </p:nvSpPr>
        <p:spPr/>
        <p:txBody>
          <a:bodyPr>
            <a:normAutofit lnSpcReduction="10%"/>
          </a:bodyPr>
          <a:lstStyle/>
          <a:p>
            <a:r>
              <a:rPr lang="en-GB" b="1" dirty="0"/>
              <a:t>The results of these changes included a drastic reduction in critical incidents and major tranquilization from 54 in 2015, to a single figure by 2016, and to none by 2019.</a:t>
            </a:r>
          </a:p>
          <a:p>
            <a:r>
              <a:rPr lang="en-GB" b="1" dirty="0"/>
              <a:t>The BBC Cambridgeshire video illustrates the perspective of the women inpatients of the impact of these changes</a:t>
            </a:r>
          </a:p>
          <a:p>
            <a:r>
              <a:rPr lang="en-GB" b="1" dirty="0"/>
              <a:t>Jasmine was one of these inpatients, who came to the ward after 7 years of in and out of acute admission wards due to repetitive self- harm.</a:t>
            </a:r>
          </a:p>
          <a:p>
            <a:r>
              <a:rPr lang="en-GB" b="1" dirty="0"/>
              <a:t>She found being given responsibility for her transition to the community, shared with the staff members, to be the sign of believing in her wishes and capacities.</a:t>
            </a:r>
          </a:p>
          <a:p>
            <a:r>
              <a:rPr lang="en-GB" b="1" dirty="0"/>
              <a:t>After leaving the ward she undertook training as a peer support worker and came to work in this capacity on the ward</a:t>
            </a:r>
          </a:p>
        </p:txBody>
      </p:sp>
    </p:spTree>
    <p:extLst>
      <p:ext uri="{BB962C8B-B14F-4D97-AF65-F5344CB8AC3E}">
        <p14:creationId xmlns:p14="http://schemas.microsoft.com/office/powerpoint/2010/main" val="1108220740"/>
      </p:ext>
    </p:extLst>
  </p:cSld>
  <p:clrMapOvr>
    <a:masterClrMapping/>
  </p:clrMapOvr>
</p:sld>
</file>

<file path=ppt/slides/slide7.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6D7E6-864E-E6C0-4E82-8B7D3381465B}"/>
              </a:ext>
            </a:extLst>
          </p:cNvPr>
          <p:cNvSpPr>
            <a:spLocks noGrp="1"/>
          </p:cNvSpPr>
          <p:nvPr>
            <p:ph type="title"/>
          </p:nvPr>
        </p:nvSpPr>
        <p:spPr/>
        <p:txBody>
          <a:bodyPr/>
          <a:lstStyle/>
          <a:p>
            <a:r>
              <a:rPr lang="en-GB" dirty="0" err="1"/>
              <a:t>CygnetHealth</a:t>
            </a:r>
            <a:r>
              <a:rPr lang="en-GB" dirty="0"/>
              <a:t> I</a:t>
            </a:r>
          </a:p>
        </p:txBody>
      </p:sp>
      <p:sp>
        <p:nvSpPr>
          <p:cNvPr id="3" name="Content Placeholder 2">
            <a:extLst>
              <a:ext uri="{FF2B5EF4-FFF2-40B4-BE49-F238E27FC236}">
                <a16:creationId xmlns:a16="http://schemas.microsoft.com/office/drawing/2014/main" id="{0ADA72DD-48BD-5F85-36ED-35E7B80A6205}"/>
              </a:ext>
            </a:extLst>
          </p:cNvPr>
          <p:cNvSpPr>
            <a:spLocks noGrp="1"/>
          </p:cNvSpPr>
          <p:nvPr>
            <p:ph idx="1"/>
          </p:nvPr>
        </p:nvSpPr>
        <p:spPr/>
        <p:txBody>
          <a:bodyPr>
            <a:normAutofit lnSpcReduction="10%"/>
          </a:bodyPr>
          <a:lstStyle/>
          <a:p>
            <a:r>
              <a:rPr lang="en-GB" b="1" dirty="0"/>
              <a:t>The current evaluation project of introducing both DBT and SDM into a similarly closed ward for women diagnosed as having BPD and PD is taking place in in </a:t>
            </a:r>
            <a:r>
              <a:rPr lang="en-GB" b="1" dirty="0" err="1"/>
              <a:t>GygentHealth</a:t>
            </a:r>
            <a:r>
              <a:rPr lang="en-GB" b="1" dirty="0"/>
              <a:t>, a private mental health agency operating in the US,  which manages a number of psychiatric hospitals in UK. </a:t>
            </a:r>
          </a:p>
          <a:p>
            <a:r>
              <a:rPr lang="en-GB" b="1" dirty="0"/>
              <a:t>In 2022-3, the medical director of </a:t>
            </a:r>
            <a:r>
              <a:rPr lang="en-GB" b="1" dirty="0" err="1"/>
              <a:t>CygnetHealth</a:t>
            </a:r>
            <a:r>
              <a:rPr lang="en-GB" b="1" dirty="0"/>
              <a:t> UK has created a co-production network as part of his contribution to the Royal College of Psychiatrists, aimed at creating training materials on co-production for psychiatrists.</a:t>
            </a:r>
          </a:p>
          <a:p>
            <a:r>
              <a:rPr lang="en-GB" b="1" dirty="0"/>
              <a:t>As a member of this network, I proposed the invitation of the consultant psychiatrist of </a:t>
            </a:r>
            <a:r>
              <a:rPr lang="en-GB" b="1" dirty="0" err="1"/>
              <a:t>Springbank</a:t>
            </a:r>
            <a:r>
              <a:rPr lang="en-GB" b="1" dirty="0"/>
              <a:t> to an early meeting of this network. He came with a woman inpatient.</a:t>
            </a:r>
          </a:p>
          <a:p>
            <a:r>
              <a:rPr lang="en-GB" b="1" dirty="0"/>
              <a:t>Visits of </a:t>
            </a:r>
            <a:r>
              <a:rPr lang="en-GB" b="1" dirty="0" err="1"/>
              <a:t>CygnetHealth</a:t>
            </a:r>
            <a:r>
              <a:rPr lang="en-GB" b="1" dirty="0"/>
              <a:t> staff to </a:t>
            </a:r>
            <a:r>
              <a:rPr lang="en-GB" b="1" dirty="0" err="1"/>
              <a:t>Springbank</a:t>
            </a:r>
            <a:r>
              <a:rPr lang="en-GB" b="1" dirty="0"/>
              <a:t> followed, and they decided to introduce a very similar regime to one of their women’s wards.</a:t>
            </a:r>
          </a:p>
          <a:p>
            <a:endParaRPr lang="en-GB" dirty="0"/>
          </a:p>
        </p:txBody>
      </p:sp>
    </p:spTree>
    <p:extLst>
      <p:ext uri="{BB962C8B-B14F-4D97-AF65-F5344CB8AC3E}">
        <p14:creationId xmlns:p14="http://schemas.microsoft.com/office/powerpoint/2010/main" val="235856470"/>
      </p:ext>
    </p:extLst>
  </p:cSld>
  <p:clrMapOvr>
    <a:masterClrMapping/>
  </p:clrMapOvr>
</p:sld>
</file>

<file path=ppt/slides/slide8.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46DF8-875A-FFE8-92A1-40DDE931F8DA}"/>
              </a:ext>
            </a:extLst>
          </p:cNvPr>
          <p:cNvSpPr>
            <a:spLocks noGrp="1"/>
          </p:cNvSpPr>
          <p:nvPr>
            <p:ph type="title"/>
          </p:nvPr>
        </p:nvSpPr>
        <p:spPr/>
        <p:txBody>
          <a:bodyPr/>
          <a:lstStyle/>
          <a:p>
            <a:r>
              <a:rPr lang="en-GB" dirty="0" err="1"/>
              <a:t>CygentHealth</a:t>
            </a:r>
            <a:r>
              <a:rPr lang="en-GB" dirty="0"/>
              <a:t> II</a:t>
            </a:r>
          </a:p>
        </p:txBody>
      </p:sp>
      <p:sp>
        <p:nvSpPr>
          <p:cNvPr id="3" name="Content Placeholder 2">
            <a:extLst>
              <a:ext uri="{FF2B5EF4-FFF2-40B4-BE49-F238E27FC236}">
                <a16:creationId xmlns:a16="http://schemas.microsoft.com/office/drawing/2014/main" id="{354C6F1B-01B7-14F1-8805-EA849A60534E}"/>
              </a:ext>
            </a:extLst>
          </p:cNvPr>
          <p:cNvSpPr>
            <a:spLocks noGrp="1"/>
          </p:cNvSpPr>
          <p:nvPr>
            <p:ph idx="1"/>
          </p:nvPr>
        </p:nvSpPr>
        <p:spPr/>
        <p:txBody>
          <a:bodyPr/>
          <a:lstStyle/>
          <a:p>
            <a:r>
              <a:rPr lang="en-GB" b="1" dirty="0"/>
              <a:t>The ward has </a:t>
            </a:r>
            <a:r>
              <a:rPr lang="en-GB" b="1"/>
              <a:t>indeed  introduced </a:t>
            </a:r>
            <a:r>
              <a:rPr lang="en-GB" b="1" dirty="0"/>
              <a:t>DBT and SDM, and has also been ready to be evaluated as to the success of these innovations.</a:t>
            </a:r>
          </a:p>
          <a:p>
            <a:r>
              <a:rPr lang="en-GB" b="1" dirty="0"/>
              <a:t>In addition, Experts by Experience were introduced by the person responsible for Service Users Involvement in </a:t>
            </a:r>
            <a:r>
              <a:rPr lang="en-GB" b="1" dirty="0" err="1"/>
              <a:t>CygentHealth</a:t>
            </a:r>
            <a:r>
              <a:rPr lang="en-GB" b="1" dirty="0"/>
              <a:t> headquarters. </a:t>
            </a:r>
          </a:p>
          <a:p>
            <a:r>
              <a:rPr lang="en-GB" b="1" dirty="0"/>
              <a:t>He himself has experienced being a service user of addiction services who undertook an MSc in Mental Health Recovery and Social Inclusion at the University of Hertfordshire and completed it successfully.</a:t>
            </a:r>
          </a:p>
          <a:p>
            <a:r>
              <a:rPr lang="en-GB" b="1" dirty="0"/>
              <a:t>In his </a:t>
            </a:r>
            <a:r>
              <a:rPr lang="en-GB" b="1" dirty="0" err="1"/>
              <a:t>CygnetHealth</a:t>
            </a:r>
            <a:r>
              <a:rPr lang="en-GB" b="1" dirty="0"/>
              <a:t> capacity he has also established several projects with a high level of involvement of people with the lived experience of ill mental health, such as smoking cessation, and a music project, as well as a network of Experts by Experience who are attached to specific closed wards.</a:t>
            </a:r>
          </a:p>
        </p:txBody>
      </p:sp>
    </p:spTree>
    <p:extLst>
      <p:ext uri="{BB962C8B-B14F-4D97-AF65-F5344CB8AC3E}">
        <p14:creationId xmlns:p14="http://schemas.microsoft.com/office/powerpoint/2010/main" val="4184002121"/>
      </p:ext>
    </p:extLst>
  </p:cSld>
  <p:clrMapOvr>
    <a:masterClrMapping/>
  </p:clrMapOvr>
</p:sld>
</file>

<file path=ppt/slides/slide9.xml><?xml version="1.0" encoding="utf-8"?>
<p:sld xmlns:a="http://purl.oclc.org/ooxml/drawingml/main" xmlns:r="http://purl.oclc.org/ooxml/officeDocument/relationships" xmlns:p="http://purl.oclc.org/ooxml/presentationml/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A09BF-7644-7EE7-6B30-4CC019A9BA62}"/>
              </a:ext>
            </a:extLst>
          </p:cNvPr>
          <p:cNvSpPr>
            <a:spLocks noGrp="1"/>
          </p:cNvSpPr>
          <p:nvPr>
            <p:ph type="title"/>
          </p:nvPr>
        </p:nvSpPr>
        <p:spPr/>
        <p:txBody>
          <a:bodyPr/>
          <a:lstStyle/>
          <a:p>
            <a:r>
              <a:rPr lang="en-GB" dirty="0"/>
              <a:t>Overview of project</a:t>
            </a:r>
          </a:p>
        </p:txBody>
      </p:sp>
      <p:sp>
        <p:nvSpPr>
          <p:cNvPr id="3" name="Content Placeholder 2">
            <a:extLst>
              <a:ext uri="{FF2B5EF4-FFF2-40B4-BE49-F238E27FC236}">
                <a16:creationId xmlns:a16="http://schemas.microsoft.com/office/drawing/2014/main" id="{5A17EFD4-2F24-6BBB-9D6B-D266D705903B}"/>
              </a:ext>
            </a:extLst>
          </p:cNvPr>
          <p:cNvSpPr>
            <a:spLocks noGrp="1"/>
          </p:cNvSpPr>
          <p:nvPr>
            <p:ph idx="1"/>
          </p:nvPr>
        </p:nvSpPr>
        <p:spPr>
          <a:xfrm>
            <a:off x="1432560" y="1621410"/>
            <a:ext cx="10072052" cy="4854804"/>
          </a:xfrm>
        </p:spPr>
        <p:txBody>
          <a:bodyPr>
            <a:normAutofit/>
          </a:bodyPr>
          <a:lstStyle/>
          <a:p>
            <a:pPr marL="0" indent="0">
              <a:buNone/>
            </a:pPr>
            <a:endParaRPr lang="en-GB" dirty="0"/>
          </a:p>
          <a:p>
            <a:r>
              <a:rPr lang="en-GB" sz="3000" dirty="0"/>
              <a:t>Mixed methods research evaluation</a:t>
            </a:r>
          </a:p>
          <a:p>
            <a:r>
              <a:rPr lang="en-GB" sz="3000" dirty="0"/>
              <a:t>Evaluating participants’ experiences of the new innovations through online interviews based on the application of photo elicitation (Photo Voice), and through periodical staff reporting</a:t>
            </a:r>
          </a:p>
          <a:p>
            <a:pPr marL="457200" lvl="1" indent="0">
              <a:buNone/>
            </a:pPr>
            <a:endParaRPr lang="en-GB" sz="2800" dirty="0"/>
          </a:p>
        </p:txBody>
      </p:sp>
    </p:spTree>
    <p:extLst>
      <p:ext uri="{BB962C8B-B14F-4D97-AF65-F5344CB8AC3E}">
        <p14:creationId xmlns:p14="http://schemas.microsoft.com/office/powerpoint/2010/main" val="3729013834"/>
      </p:ext>
    </p:extLst>
  </p:cSld>
  <p:clrMapOvr>
    <a:masterClrMapping/>
  </p:clrMapOvr>
</p:sld>
</file>

<file path=ppt/theme/theme1.xml><?xml version="1.0" encoding="utf-8"?>
<a:theme xmlns:a="http://purl.oclc.org/ooxml/drawingml/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
            <a:lumMod val="104%"/>
          </a:schemeClr>
        </a:solidFill>
        <a:gradFill rotWithShape="1">
          <a:gsLst>
            <a:gs pos="0%">
              <a:schemeClr val="phClr">
                <a:tint val="96%"/>
                <a:lumMod val="104%"/>
              </a:schemeClr>
            </a:gs>
            <a:gs pos="100%">
              <a:schemeClr val="phClr">
                <a:shade val="98%"/>
                <a:lumMod val="94%"/>
              </a:schemeClr>
            </a:gs>
          </a:gsLst>
          <a:lin ang="5400000" scaled="0"/>
        </a:gradFill>
      </a:fillStyleLst>
      <a:lnStyleLst>
        <a:ln w="9525" cap="rnd" cmpd="sng" algn="ctr">
          <a:solidFill>
            <a:schemeClr val="phClr">
              <a:shade val="9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
              </a:srgbClr>
            </a:outerShdw>
          </a:effectLst>
        </a:effectStyle>
        <a:effectStyle>
          <a:effectLst>
            <a:outerShdw blurRad="50800" dist="38100" dir="5400000" rotWithShape="0">
              <a:srgbClr val="000000">
                <a:alpha val="60%"/>
              </a:srgbClr>
            </a:outerShdw>
          </a:effectLst>
        </a:effectStyle>
      </a:effectStyleLst>
      <a:bgFillStyleLst>
        <a:solidFill>
          <a:schemeClr val="phClr"/>
        </a:solidFill>
        <a:gradFill rotWithShape="1">
          <a:gsLst>
            <a:gs pos="0%">
              <a:schemeClr val="phClr">
                <a:tint val="90%"/>
                <a:lumMod val="120%"/>
              </a:schemeClr>
            </a:gs>
            <a:gs pos="100%">
              <a:schemeClr val="phClr">
                <a:shade val="98%"/>
                <a:satMod val="120%"/>
                <a:lumMod val="98%"/>
              </a:schemeClr>
            </a:gs>
          </a:gsLst>
          <a:lin ang="5400000" scaled="0"/>
        </a:gradFill>
        <a:gradFill rotWithShape="1">
          <a:gsLst>
            <a:gs pos="0%">
              <a:schemeClr val="phClr">
                <a:tint val="90%"/>
                <a:satMod val="92%"/>
                <a:lumMod val="120%"/>
              </a:schemeClr>
            </a:gs>
            <a:gs pos="100%">
              <a:schemeClr val="phClr">
                <a:shade val="98%"/>
                <a:satMod val="120%"/>
                <a:lumMod val="98%"/>
              </a:schemeClr>
            </a:gs>
          </a:gsLst>
          <a:path path="circle">
            <a:fillToRect l="50%" t="50%" r="100%" b="1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purl.oclc.org/ooxml/officeDocument/extendedProperties" xmlns:vt="http://purl.oclc.org/ooxml/officeDocument/docPropsVTypes">
  <Template>Wisp</Template>
  <TotalTime>129</TotalTime>
  <Words>1501</Words>
  <Application>Microsoft Office PowerPoint</Application>
  <PresentationFormat>Widescreen</PresentationFormat>
  <Paragraphs>105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Wisp</vt:lpstr>
      <vt:lpstr>Shared Decision Making with women in a closed ward due to a PD diagnosis</vt:lpstr>
      <vt:lpstr>Assumptions about Closed wards for women with PD</vt:lpstr>
      <vt:lpstr>The introduction of shared responsibility to women with PD</vt:lpstr>
      <vt:lpstr>Dialectical Behaviour Therapy (DBT)</vt:lpstr>
      <vt:lpstr>The Springbank example</vt:lpstr>
      <vt:lpstr>The results of Springbank ward regime change</vt:lpstr>
      <vt:lpstr>CygnetHealth I</vt:lpstr>
      <vt:lpstr>CygentHealth II</vt:lpstr>
      <vt:lpstr>Overview of project</vt:lpstr>
      <vt:lpstr>Timeline </vt:lpstr>
      <vt:lpstr>Qualitative interviews with patients</vt:lpstr>
      <vt:lpstr>Milasan (2020) undertook research looking at a photographic exploration of Romanian service users’ experiences of recovery.  This photo showed A sense of hope and recovery</vt:lpstr>
      <vt:lpstr>In Parallel: Staff reporting: Qualitative / Quantitative data to support the interviews data</vt:lpstr>
      <vt:lpstr>Initial theme 1: In the outside</vt:lpstr>
      <vt:lpstr>Initial theme 2: the hospital environment</vt:lpstr>
      <vt:lpstr>Initial theme 3: relationships</vt:lpstr>
    </vt:vector>
  </TitlesOfParts>
  <Company>University of Hertfordshire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Shared Decision Making with women in a closed ward due to a PD diagnosis</dc:title>
  <dc:creator>Ramon, Shulamit</dc:creator>
  <cp:lastModifiedBy>Fox, Joanna</cp:lastModifiedBy>
  <cp:revision>2</cp:revision>
  <dcterms:created xsi:type="dcterms:W3CDTF">2024-04-20T15:44:24Z</dcterms:created>
  <dcterms:modified xsi:type="dcterms:W3CDTF">2024-04-25T12:11:44Z</dcterms:modified>
</cp:coreProperties>
</file>